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3" r:id="rId6"/>
    <p:sldId id="282" r:id="rId7"/>
    <p:sldId id="289" r:id="rId8"/>
    <p:sldId id="291" r:id="rId9"/>
    <p:sldId id="288" r:id="rId10"/>
    <p:sldId id="292" r:id="rId11"/>
    <p:sldId id="294" r:id="rId12"/>
    <p:sldId id="293" r:id="rId13"/>
    <p:sldId id="295" r:id="rId14"/>
    <p:sldId id="296" r:id="rId15"/>
    <p:sldId id="287" r:id="rId16"/>
    <p:sldId id="28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F1 score 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2">
                    <a:lumMod val="40000"/>
                    <a:lumOff val="6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DD-4D12-9EE9-367D2D598B07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9525" cap="flat" cmpd="sng" algn="ctr">
                <a:solidFill>
                  <a:schemeClr val="accent2">
                    <a:lumMod val="40000"/>
                    <a:lumOff val="6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DD-4D12-9EE9-367D2D598B07}"/>
              </c:ext>
            </c:extLst>
          </c:dPt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Sheet1!$A$5:$A$15</c:f>
              <c:strCache>
                <c:ptCount val="11"/>
                <c:pt idx="0">
                  <c:v>LR</c:v>
                </c:pt>
                <c:pt idx="1">
                  <c:v>LDA</c:v>
                </c:pt>
                <c:pt idx="2">
                  <c:v>kNN</c:v>
                </c:pt>
                <c:pt idx="3">
                  <c:v> DT</c:v>
                </c:pt>
                <c:pt idx="4">
                  <c:v>NB</c:v>
                </c:pt>
                <c:pt idx="5">
                  <c:v>SVM</c:v>
                </c:pt>
                <c:pt idx="6">
                  <c:v>RF</c:v>
                </c:pt>
                <c:pt idx="7">
                  <c:v>GB</c:v>
                </c:pt>
                <c:pt idx="8">
                  <c:v>XGB</c:v>
                </c:pt>
                <c:pt idx="9">
                  <c:v>RF_tuned</c:v>
                </c:pt>
                <c:pt idx="10">
                  <c:v>XGB_tuned</c:v>
                </c:pt>
              </c:strCache>
            </c:strRef>
          </c:cat>
          <c:val>
            <c:numRef>
              <c:f>Sheet1!$B$5:$B$15</c:f>
              <c:numCache>
                <c:formatCode>0.0000</c:formatCode>
                <c:ptCount val="11"/>
                <c:pt idx="0">
                  <c:v>0.66854999999999998</c:v>
                </c:pt>
                <c:pt idx="1">
                  <c:v>0.66947100000000004</c:v>
                </c:pt>
                <c:pt idx="2">
                  <c:v>0.91688899999999995</c:v>
                </c:pt>
                <c:pt idx="3">
                  <c:v>0.976352</c:v>
                </c:pt>
                <c:pt idx="4">
                  <c:v>0.36670000000000003</c:v>
                </c:pt>
                <c:pt idx="5">
                  <c:v>0.67432599999999998</c:v>
                </c:pt>
                <c:pt idx="6">
                  <c:v>0.98671399999999998</c:v>
                </c:pt>
                <c:pt idx="7">
                  <c:v>0.97835000000000005</c:v>
                </c:pt>
                <c:pt idx="8">
                  <c:v>0.938967</c:v>
                </c:pt>
                <c:pt idx="9">
                  <c:v>0.9921875</c:v>
                </c:pt>
                <c:pt idx="10">
                  <c:v>0.97494212962962901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DD-4D12-9EE9-367D2D598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79797280"/>
        <c:axId val="1579796864"/>
      </c:barChart>
      <c:catAx>
        <c:axId val="1579797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9796864"/>
        <c:crosses val="autoZero"/>
        <c:auto val="1"/>
        <c:lblAlgn val="ctr"/>
        <c:lblOffset val="100"/>
        <c:noMultiLvlLbl val="0"/>
      </c:catAx>
      <c:valAx>
        <c:axId val="1579796864"/>
        <c:scaling>
          <c:orientation val="minMax"/>
        </c:scaling>
        <c:delete val="1"/>
        <c:axPos val="l"/>
        <c:numFmt formatCode="0.0000" sourceLinked="1"/>
        <c:majorTickMark val="none"/>
        <c:minorTickMark val="none"/>
        <c:tickLblPos val="nextTo"/>
        <c:crossAx val="15797972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1755476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Machine Learning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Assignment 2</a:t>
            </a:r>
            <a:r>
              <a:rPr lang="en-US" sz="40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796589"/>
            <a:ext cx="3485072" cy="38788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5792BA"/>
                </a:solidFill>
              </a:rPr>
              <a:t>Tsarouchas Nikolaos-Marios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03DC75-71CA-4BEB-BEF3-B49BCB47C724}"/>
              </a:ext>
            </a:extLst>
          </p:cNvPr>
          <p:cNvSpPr/>
          <p:nvPr/>
        </p:nvSpPr>
        <p:spPr>
          <a:xfrm>
            <a:off x="321564" y="384081"/>
            <a:ext cx="4629873" cy="6944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Model Evaluation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39CBEED-F1D0-47B2-B802-CE8E9C1EAF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3582641"/>
              </p:ext>
            </p:extLst>
          </p:nvPr>
        </p:nvGraphicFramePr>
        <p:xfrm>
          <a:off x="0" y="1712768"/>
          <a:ext cx="5669280" cy="293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1FFA4EF-81FA-4B9E-8396-6AF3DCA0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636" y="3017575"/>
            <a:ext cx="2780073" cy="2412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D96B6-5CC0-437C-AC1D-D5CD45F2B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513" y="1712768"/>
            <a:ext cx="2923987" cy="2415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BA0B20B-8A18-4F8E-9339-5ECC74113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512" y="4305498"/>
            <a:ext cx="2923987" cy="24129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3EF014-6B62-46C0-8F29-4EF5B0AA1595}"/>
              </a:ext>
            </a:extLst>
          </p:cNvPr>
          <p:cNvSpPr txBox="1"/>
          <p:nvPr/>
        </p:nvSpPr>
        <p:spPr>
          <a:xfrm>
            <a:off x="8643249" y="546655"/>
            <a:ext cx="327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Oversampling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26BA3-1C8E-4F14-AD93-F1A5BA4882AE}"/>
              </a:ext>
            </a:extLst>
          </p:cNvPr>
          <p:cNvSpPr txBox="1"/>
          <p:nvPr/>
        </p:nvSpPr>
        <p:spPr>
          <a:xfrm>
            <a:off x="972733" y="4666072"/>
            <a:ext cx="429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Even though it seems that the model would work on unseen data it seems that they completely fail to generalize.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D646C0-8A9A-46B5-B859-4D6B72BE431D}"/>
              </a:ext>
            </a:extLst>
          </p:cNvPr>
          <p:cNvSpPr txBox="1"/>
          <p:nvPr/>
        </p:nvSpPr>
        <p:spPr>
          <a:xfrm>
            <a:off x="972733" y="5266522"/>
            <a:ext cx="429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As far as the model capacity is concerned it seems that the models learned by heart the data and thus they </a:t>
            </a:r>
            <a:r>
              <a:rPr lang="en-GB" sz="1200" b="1" u="sng" dirty="0"/>
              <a:t>overfit. </a:t>
            </a:r>
            <a:endParaRPr lang="en-GB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CCE8FC-85E3-49BB-B075-BA10D35BA4C9}"/>
              </a:ext>
            </a:extLst>
          </p:cNvPr>
          <p:cNvSpPr txBox="1"/>
          <p:nvPr/>
        </p:nvSpPr>
        <p:spPr>
          <a:xfrm>
            <a:off x="972733" y="5793034"/>
            <a:ext cx="42912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In order to overcome the problem of overfitting we tried apart from what we have done until know the following: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Feature elimination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Use the principal components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b="1" dirty="0" err="1">
                <a:solidFill>
                  <a:schemeClr val="accent6"/>
                </a:solidFill>
              </a:rPr>
              <a:t>Undersample</a:t>
            </a:r>
            <a:r>
              <a:rPr lang="en-GB" sz="1200" b="1" dirty="0">
                <a:solidFill>
                  <a:schemeClr val="accent6"/>
                </a:solidFill>
              </a:rPr>
              <a:t> the data </a:t>
            </a:r>
          </a:p>
        </p:txBody>
      </p:sp>
      <p:grpSp>
        <p:nvGrpSpPr>
          <p:cNvPr id="44" name="Google Shape;9501;p92">
            <a:extLst>
              <a:ext uri="{FF2B5EF4-FFF2-40B4-BE49-F238E27FC236}">
                <a16:creationId xmlns:a16="http://schemas.microsoft.com/office/drawing/2014/main" id="{413FA491-8A39-447B-BD07-D20EDBA0B57C}"/>
              </a:ext>
            </a:extLst>
          </p:cNvPr>
          <p:cNvGrpSpPr/>
          <p:nvPr/>
        </p:nvGrpSpPr>
        <p:grpSpPr>
          <a:xfrm>
            <a:off x="398901" y="4724936"/>
            <a:ext cx="321321" cy="304728"/>
            <a:chOff x="2559249" y="2069323"/>
            <a:chExt cx="685565" cy="685635"/>
          </a:xfrm>
        </p:grpSpPr>
        <p:sp>
          <p:nvSpPr>
            <p:cNvPr id="45" name="Google Shape;9502;p92">
              <a:extLst>
                <a:ext uri="{FF2B5EF4-FFF2-40B4-BE49-F238E27FC236}">
                  <a16:creationId xmlns:a16="http://schemas.microsoft.com/office/drawing/2014/main" id="{CCD60CA7-CDFC-4986-B556-07F495A283CB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6" name="Google Shape;9503;p92">
              <a:extLst>
                <a:ext uri="{FF2B5EF4-FFF2-40B4-BE49-F238E27FC236}">
                  <a16:creationId xmlns:a16="http://schemas.microsoft.com/office/drawing/2014/main" id="{27EAAE3E-BEAE-413D-9F44-4A4744AB3901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7" name="Google Shape;9504;p92">
              <a:extLst>
                <a:ext uri="{FF2B5EF4-FFF2-40B4-BE49-F238E27FC236}">
                  <a16:creationId xmlns:a16="http://schemas.microsoft.com/office/drawing/2014/main" id="{D0A94628-6E57-4731-9DFC-116CB6C426B4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8" name="Google Shape;9505;p92">
              <a:extLst>
                <a:ext uri="{FF2B5EF4-FFF2-40B4-BE49-F238E27FC236}">
                  <a16:creationId xmlns:a16="http://schemas.microsoft.com/office/drawing/2014/main" id="{CB6EE5C8-0ECE-4DEF-A16B-A0C45AF53AB2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9" name="Google Shape;9506;p92">
              <a:extLst>
                <a:ext uri="{FF2B5EF4-FFF2-40B4-BE49-F238E27FC236}">
                  <a16:creationId xmlns:a16="http://schemas.microsoft.com/office/drawing/2014/main" id="{D92ADA69-6850-4DD2-B4EA-1B6B1C0E7E96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0" name="Google Shape;9507;p92">
              <a:extLst>
                <a:ext uri="{FF2B5EF4-FFF2-40B4-BE49-F238E27FC236}">
                  <a16:creationId xmlns:a16="http://schemas.microsoft.com/office/drawing/2014/main" id="{3A6C87AB-5EE0-427F-9CEA-35F4A747ADA9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1" name="Google Shape;9508;p92">
              <a:extLst>
                <a:ext uri="{FF2B5EF4-FFF2-40B4-BE49-F238E27FC236}">
                  <a16:creationId xmlns:a16="http://schemas.microsoft.com/office/drawing/2014/main" id="{1A2D34A0-94F6-4741-BD41-4E2D76DA72C8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2" name="Google Shape;9509;p92">
              <a:extLst>
                <a:ext uri="{FF2B5EF4-FFF2-40B4-BE49-F238E27FC236}">
                  <a16:creationId xmlns:a16="http://schemas.microsoft.com/office/drawing/2014/main" id="{F02918C3-AF96-46C8-ADCE-695D7FF4988E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3" name="Google Shape;9510;p92">
              <a:extLst>
                <a:ext uri="{FF2B5EF4-FFF2-40B4-BE49-F238E27FC236}">
                  <a16:creationId xmlns:a16="http://schemas.microsoft.com/office/drawing/2014/main" id="{9074B822-A7EB-43BA-B2E9-B92A5A5D8E49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4" name="Google Shape;9511;p92">
              <a:extLst>
                <a:ext uri="{FF2B5EF4-FFF2-40B4-BE49-F238E27FC236}">
                  <a16:creationId xmlns:a16="http://schemas.microsoft.com/office/drawing/2014/main" id="{1C207C2A-D7FC-477D-9470-CF6441A711E7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5" name="Google Shape;9512;p92">
              <a:extLst>
                <a:ext uri="{FF2B5EF4-FFF2-40B4-BE49-F238E27FC236}">
                  <a16:creationId xmlns:a16="http://schemas.microsoft.com/office/drawing/2014/main" id="{0D167767-CF46-4999-9F54-BD70174C69EC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6" name="Google Shape;9513;p92">
              <a:extLst>
                <a:ext uri="{FF2B5EF4-FFF2-40B4-BE49-F238E27FC236}">
                  <a16:creationId xmlns:a16="http://schemas.microsoft.com/office/drawing/2014/main" id="{A6A6E337-60CA-4E2C-9CA0-B8FC2C2E9A40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7" name="Google Shape;9514;p92">
              <a:extLst>
                <a:ext uri="{FF2B5EF4-FFF2-40B4-BE49-F238E27FC236}">
                  <a16:creationId xmlns:a16="http://schemas.microsoft.com/office/drawing/2014/main" id="{1A52A332-A3DA-47CA-B195-0AED2A8C227E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grpSp>
        <p:nvGrpSpPr>
          <p:cNvPr id="58" name="Google Shape;9501;p92">
            <a:extLst>
              <a:ext uri="{FF2B5EF4-FFF2-40B4-BE49-F238E27FC236}">
                <a16:creationId xmlns:a16="http://schemas.microsoft.com/office/drawing/2014/main" id="{D994E288-3652-450D-A2D2-D9C45666EEB1}"/>
              </a:ext>
            </a:extLst>
          </p:cNvPr>
          <p:cNvGrpSpPr/>
          <p:nvPr/>
        </p:nvGrpSpPr>
        <p:grpSpPr>
          <a:xfrm>
            <a:off x="375230" y="5372172"/>
            <a:ext cx="321321" cy="304728"/>
            <a:chOff x="2559249" y="2069323"/>
            <a:chExt cx="685565" cy="685635"/>
          </a:xfrm>
        </p:grpSpPr>
        <p:sp>
          <p:nvSpPr>
            <p:cNvPr id="59" name="Google Shape;9502;p92">
              <a:extLst>
                <a:ext uri="{FF2B5EF4-FFF2-40B4-BE49-F238E27FC236}">
                  <a16:creationId xmlns:a16="http://schemas.microsoft.com/office/drawing/2014/main" id="{4B6FEA32-5F00-4281-A1D9-582F30C71CB3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0" name="Google Shape;9503;p92">
              <a:extLst>
                <a:ext uri="{FF2B5EF4-FFF2-40B4-BE49-F238E27FC236}">
                  <a16:creationId xmlns:a16="http://schemas.microsoft.com/office/drawing/2014/main" id="{8B2192C1-4270-46AE-9171-DB9BB27623DD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1" name="Google Shape;9504;p92">
              <a:extLst>
                <a:ext uri="{FF2B5EF4-FFF2-40B4-BE49-F238E27FC236}">
                  <a16:creationId xmlns:a16="http://schemas.microsoft.com/office/drawing/2014/main" id="{C79C04C5-EE17-41BA-B2E9-56E397F717BB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2" name="Google Shape;9505;p92">
              <a:extLst>
                <a:ext uri="{FF2B5EF4-FFF2-40B4-BE49-F238E27FC236}">
                  <a16:creationId xmlns:a16="http://schemas.microsoft.com/office/drawing/2014/main" id="{503104E5-4B83-4172-B8DA-61E20267B231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3" name="Google Shape;9506;p92">
              <a:extLst>
                <a:ext uri="{FF2B5EF4-FFF2-40B4-BE49-F238E27FC236}">
                  <a16:creationId xmlns:a16="http://schemas.microsoft.com/office/drawing/2014/main" id="{CCDDB6BF-78F1-4AB0-A204-0970E4F9B659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4" name="Google Shape;9507;p92">
              <a:extLst>
                <a:ext uri="{FF2B5EF4-FFF2-40B4-BE49-F238E27FC236}">
                  <a16:creationId xmlns:a16="http://schemas.microsoft.com/office/drawing/2014/main" id="{0A013BB9-0309-4368-9596-5FB2EEF40813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5" name="Google Shape;9508;p92">
              <a:extLst>
                <a:ext uri="{FF2B5EF4-FFF2-40B4-BE49-F238E27FC236}">
                  <a16:creationId xmlns:a16="http://schemas.microsoft.com/office/drawing/2014/main" id="{7EEF2F76-6C84-4B70-980C-640C7979ED78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6" name="Google Shape;9509;p92">
              <a:extLst>
                <a:ext uri="{FF2B5EF4-FFF2-40B4-BE49-F238E27FC236}">
                  <a16:creationId xmlns:a16="http://schemas.microsoft.com/office/drawing/2014/main" id="{E6FE628A-F27C-4E83-ABD8-65D89EA9266E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7" name="Google Shape;9510;p92">
              <a:extLst>
                <a:ext uri="{FF2B5EF4-FFF2-40B4-BE49-F238E27FC236}">
                  <a16:creationId xmlns:a16="http://schemas.microsoft.com/office/drawing/2014/main" id="{E633CE32-DC43-44B4-BD5E-319A4374297A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8" name="Google Shape;9511;p92">
              <a:extLst>
                <a:ext uri="{FF2B5EF4-FFF2-40B4-BE49-F238E27FC236}">
                  <a16:creationId xmlns:a16="http://schemas.microsoft.com/office/drawing/2014/main" id="{DA709FEC-4775-4BE9-912E-39BE01D3D15E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9" name="Google Shape;9512;p92">
              <a:extLst>
                <a:ext uri="{FF2B5EF4-FFF2-40B4-BE49-F238E27FC236}">
                  <a16:creationId xmlns:a16="http://schemas.microsoft.com/office/drawing/2014/main" id="{BACF7FF0-6416-41DF-891F-785EEFE1A3B4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0" name="Google Shape;9513;p92">
              <a:extLst>
                <a:ext uri="{FF2B5EF4-FFF2-40B4-BE49-F238E27FC236}">
                  <a16:creationId xmlns:a16="http://schemas.microsoft.com/office/drawing/2014/main" id="{3353A958-7E3C-4153-89FB-F25E16E7C3BC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1" name="Google Shape;9514;p92">
              <a:extLst>
                <a:ext uri="{FF2B5EF4-FFF2-40B4-BE49-F238E27FC236}">
                  <a16:creationId xmlns:a16="http://schemas.microsoft.com/office/drawing/2014/main" id="{00E0F0D0-CAE4-452B-A5D5-6806DEEE6CCE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grpSp>
        <p:nvGrpSpPr>
          <p:cNvPr id="72" name="Google Shape;9501;p92">
            <a:extLst>
              <a:ext uri="{FF2B5EF4-FFF2-40B4-BE49-F238E27FC236}">
                <a16:creationId xmlns:a16="http://schemas.microsoft.com/office/drawing/2014/main" id="{1A5458C2-B6E0-494A-8135-43C56E3D579F}"/>
              </a:ext>
            </a:extLst>
          </p:cNvPr>
          <p:cNvGrpSpPr/>
          <p:nvPr/>
        </p:nvGrpSpPr>
        <p:grpSpPr>
          <a:xfrm>
            <a:off x="379412" y="6019407"/>
            <a:ext cx="321321" cy="304728"/>
            <a:chOff x="2559249" y="2069323"/>
            <a:chExt cx="685565" cy="685635"/>
          </a:xfrm>
        </p:grpSpPr>
        <p:sp>
          <p:nvSpPr>
            <p:cNvPr id="73" name="Google Shape;9502;p92">
              <a:extLst>
                <a:ext uri="{FF2B5EF4-FFF2-40B4-BE49-F238E27FC236}">
                  <a16:creationId xmlns:a16="http://schemas.microsoft.com/office/drawing/2014/main" id="{487BAFED-5D6F-4BE1-B102-783D4D955791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4" name="Google Shape;9503;p92">
              <a:extLst>
                <a:ext uri="{FF2B5EF4-FFF2-40B4-BE49-F238E27FC236}">
                  <a16:creationId xmlns:a16="http://schemas.microsoft.com/office/drawing/2014/main" id="{A370F7A0-5868-4E2F-9373-08A1B084BFF7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5" name="Google Shape;9504;p92">
              <a:extLst>
                <a:ext uri="{FF2B5EF4-FFF2-40B4-BE49-F238E27FC236}">
                  <a16:creationId xmlns:a16="http://schemas.microsoft.com/office/drawing/2014/main" id="{5225A681-96A6-4DB3-A173-95E688BD2EBF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6" name="Google Shape;9505;p92">
              <a:extLst>
                <a:ext uri="{FF2B5EF4-FFF2-40B4-BE49-F238E27FC236}">
                  <a16:creationId xmlns:a16="http://schemas.microsoft.com/office/drawing/2014/main" id="{9E495A44-B32B-482A-B4AD-DCCFFE68D0AF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7" name="Google Shape;9506;p92">
              <a:extLst>
                <a:ext uri="{FF2B5EF4-FFF2-40B4-BE49-F238E27FC236}">
                  <a16:creationId xmlns:a16="http://schemas.microsoft.com/office/drawing/2014/main" id="{ED62AC75-1167-42F5-A659-5EFFD86CEFFC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8" name="Google Shape;9507;p92">
              <a:extLst>
                <a:ext uri="{FF2B5EF4-FFF2-40B4-BE49-F238E27FC236}">
                  <a16:creationId xmlns:a16="http://schemas.microsoft.com/office/drawing/2014/main" id="{876D38C0-E62B-42FE-9722-F8AEC70CA35C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9" name="Google Shape;9508;p92">
              <a:extLst>
                <a:ext uri="{FF2B5EF4-FFF2-40B4-BE49-F238E27FC236}">
                  <a16:creationId xmlns:a16="http://schemas.microsoft.com/office/drawing/2014/main" id="{159929E6-B1BB-4F15-BEC1-BBAA50C67F93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80" name="Google Shape;9509;p92">
              <a:extLst>
                <a:ext uri="{FF2B5EF4-FFF2-40B4-BE49-F238E27FC236}">
                  <a16:creationId xmlns:a16="http://schemas.microsoft.com/office/drawing/2014/main" id="{7865F4A6-8A4C-4D33-A88E-35812AB428B1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81" name="Google Shape;9510;p92">
              <a:extLst>
                <a:ext uri="{FF2B5EF4-FFF2-40B4-BE49-F238E27FC236}">
                  <a16:creationId xmlns:a16="http://schemas.microsoft.com/office/drawing/2014/main" id="{144060AD-5538-49B1-9325-45660B420FB9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82" name="Google Shape;9511;p92">
              <a:extLst>
                <a:ext uri="{FF2B5EF4-FFF2-40B4-BE49-F238E27FC236}">
                  <a16:creationId xmlns:a16="http://schemas.microsoft.com/office/drawing/2014/main" id="{C9C85CC1-3E46-442E-8052-38E5B4D4D903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83" name="Google Shape;9512;p92">
              <a:extLst>
                <a:ext uri="{FF2B5EF4-FFF2-40B4-BE49-F238E27FC236}">
                  <a16:creationId xmlns:a16="http://schemas.microsoft.com/office/drawing/2014/main" id="{AE1886AE-BA41-46A6-A17C-D4989F875C1E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84" name="Google Shape;9513;p92">
              <a:extLst>
                <a:ext uri="{FF2B5EF4-FFF2-40B4-BE49-F238E27FC236}">
                  <a16:creationId xmlns:a16="http://schemas.microsoft.com/office/drawing/2014/main" id="{39CA387D-E1D1-4439-9670-8C660B802C21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85" name="Google Shape;9514;p92">
              <a:extLst>
                <a:ext uri="{FF2B5EF4-FFF2-40B4-BE49-F238E27FC236}">
                  <a16:creationId xmlns:a16="http://schemas.microsoft.com/office/drawing/2014/main" id="{FD74C641-1C6F-4076-92C9-5F09AEBF7083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91AAC00-323E-487F-A2EB-EDE182A624D6}"/>
              </a:ext>
            </a:extLst>
          </p:cNvPr>
          <p:cNvSpPr txBox="1"/>
          <p:nvPr/>
        </p:nvSpPr>
        <p:spPr>
          <a:xfrm>
            <a:off x="6125743" y="5875643"/>
            <a:ext cx="263585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ROC curve is not a good measure for imbalance data and are optimistic compared to PRC  </a:t>
            </a:r>
          </a:p>
        </p:txBody>
      </p:sp>
      <p:grpSp>
        <p:nvGrpSpPr>
          <p:cNvPr id="87" name="Google Shape;10281;p94">
            <a:extLst>
              <a:ext uri="{FF2B5EF4-FFF2-40B4-BE49-F238E27FC236}">
                <a16:creationId xmlns:a16="http://schemas.microsoft.com/office/drawing/2014/main" id="{D81200B7-8ABA-4625-B5F4-AEE6A26D41BB}"/>
              </a:ext>
            </a:extLst>
          </p:cNvPr>
          <p:cNvGrpSpPr/>
          <p:nvPr/>
        </p:nvGrpSpPr>
        <p:grpSpPr>
          <a:xfrm>
            <a:off x="5648318" y="5963728"/>
            <a:ext cx="477425" cy="423993"/>
            <a:chOff x="3584280" y="3699191"/>
            <a:chExt cx="358069" cy="317995"/>
          </a:xfrm>
        </p:grpSpPr>
        <p:sp>
          <p:nvSpPr>
            <p:cNvPr id="88" name="Google Shape;10282;p94">
              <a:extLst>
                <a:ext uri="{FF2B5EF4-FFF2-40B4-BE49-F238E27FC236}">
                  <a16:creationId xmlns:a16="http://schemas.microsoft.com/office/drawing/2014/main" id="{C91E2B84-814D-4031-950E-1D6F5970D44E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89" name="Google Shape;10283;p94">
              <a:extLst>
                <a:ext uri="{FF2B5EF4-FFF2-40B4-BE49-F238E27FC236}">
                  <a16:creationId xmlns:a16="http://schemas.microsoft.com/office/drawing/2014/main" id="{98C5FE86-8ED0-4840-892E-196362ED14D0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90" name="Google Shape;10284;p94">
              <a:extLst>
                <a:ext uri="{FF2B5EF4-FFF2-40B4-BE49-F238E27FC236}">
                  <a16:creationId xmlns:a16="http://schemas.microsoft.com/office/drawing/2014/main" id="{99316E1B-D3A6-4372-8135-2FC788C41680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91" name="Google Shape;10285;p94">
              <a:extLst>
                <a:ext uri="{FF2B5EF4-FFF2-40B4-BE49-F238E27FC236}">
                  <a16:creationId xmlns:a16="http://schemas.microsoft.com/office/drawing/2014/main" id="{162841A0-C3A4-4F9A-9FE5-E8F232FCFAF4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0689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03DC75-71CA-4BEB-BEF3-B49BCB47C724}"/>
              </a:ext>
            </a:extLst>
          </p:cNvPr>
          <p:cNvSpPr/>
          <p:nvPr/>
        </p:nvSpPr>
        <p:spPr>
          <a:xfrm>
            <a:off x="321564" y="384081"/>
            <a:ext cx="4629873" cy="69448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Model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13CB70-AC67-45EB-B28C-71D78AD1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" y="1577505"/>
            <a:ext cx="4088390" cy="33176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2ED7BA-B6FB-405B-ABCD-96B5BC4A2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317" y="1577504"/>
            <a:ext cx="3698913" cy="3317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FEA80D-0FB5-463E-BC0C-A5A5621CC7AA}"/>
              </a:ext>
            </a:extLst>
          </p:cNvPr>
          <p:cNvSpPr txBox="1"/>
          <p:nvPr/>
        </p:nvSpPr>
        <p:spPr>
          <a:xfrm>
            <a:off x="7974957" y="546655"/>
            <a:ext cx="3275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Random </a:t>
            </a:r>
            <a:r>
              <a:rPr lang="en-GB" dirty="0" err="1"/>
              <a:t>undersampling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135F8-8B8D-4C74-BD13-FFDA78190007}"/>
              </a:ext>
            </a:extLst>
          </p:cNvPr>
          <p:cNvSpPr txBox="1"/>
          <p:nvPr/>
        </p:nvSpPr>
        <p:spPr>
          <a:xfrm>
            <a:off x="1071023" y="5556679"/>
            <a:ext cx="3880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The best results were given by XGB taking into account all the features with random </a:t>
            </a:r>
            <a:r>
              <a:rPr lang="en-GB" sz="1400" dirty="0" err="1"/>
              <a:t>undersampling</a:t>
            </a:r>
            <a:endParaRPr lang="en-GB" sz="1400" dirty="0"/>
          </a:p>
        </p:txBody>
      </p:sp>
      <p:grpSp>
        <p:nvGrpSpPr>
          <p:cNvPr id="47" name="Google Shape;9501;p92">
            <a:extLst>
              <a:ext uri="{FF2B5EF4-FFF2-40B4-BE49-F238E27FC236}">
                <a16:creationId xmlns:a16="http://schemas.microsoft.com/office/drawing/2014/main" id="{B4CC6908-B5AA-4C2D-9E82-6C35766D1BE9}"/>
              </a:ext>
            </a:extLst>
          </p:cNvPr>
          <p:cNvGrpSpPr/>
          <p:nvPr/>
        </p:nvGrpSpPr>
        <p:grpSpPr>
          <a:xfrm>
            <a:off x="550380" y="5773647"/>
            <a:ext cx="321321" cy="304728"/>
            <a:chOff x="2559249" y="2069323"/>
            <a:chExt cx="685565" cy="685635"/>
          </a:xfrm>
        </p:grpSpPr>
        <p:sp>
          <p:nvSpPr>
            <p:cNvPr id="48" name="Google Shape;9502;p92">
              <a:extLst>
                <a:ext uri="{FF2B5EF4-FFF2-40B4-BE49-F238E27FC236}">
                  <a16:creationId xmlns:a16="http://schemas.microsoft.com/office/drawing/2014/main" id="{53105D23-58EF-4183-9003-FC1D31277680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9" name="Google Shape;9503;p92">
              <a:extLst>
                <a:ext uri="{FF2B5EF4-FFF2-40B4-BE49-F238E27FC236}">
                  <a16:creationId xmlns:a16="http://schemas.microsoft.com/office/drawing/2014/main" id="{7217DC5D-B292-4EAD-B320-3526B7DA8A05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0" name="Google Shape;9504;p92">
              <a:extLst>
                <a:ext uri="{FF2B5EF4-FFF2-40B4-BE49-F238E27FC236}">
                  <a16:creationId xmlns:a16="http://schemas.microsoft.com/office/drawing/2014/main" id="{08A28C52-2D48-48C4-9BE2-F9280EB7D950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1" name="Google Shape;9505;p92">
              <a:extLst>
                <a:ext uri="{FF2B5EF4-FFF2-40B4-BE49-F238E27FC236}">
                  <a16:creationId xmlns:a16="http://schemas.microsoft.com/office/drawing/2014/main" id="{6212D20C-CE70-4952-A242-DAADF3CC801D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2" name="Google Shape;9506;p92">
              <a:extLst>
                <a:ext uri="{FF2B5EF4-FFF2-40B4-BE49-F238E27FC236}">
                  <a16:creationId xmlns:a16="http://schemas.microsoft.com/office/drawing/2014/main" id="{20BFE922-C456-4D3E-A55B-F362076A688F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3" name="Google Shape;9507;p92">
              <a:extLst>
                <a:ext uri="{FF2B5EF4-FFF2-40B4-BE49-F238E27FC236}">
                  <a16:creationId xmlns:a16="http://schemas.microsoft.com/office/drawing/2014/main" id="{4B0AB8C8-A0EC-498F-9D23-129BB9056CEE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4" name="Google Shape;9508;p92">
              <a:extLst>
                <a:ext uri="{FF2B5EF4-FFF2-40B4-BE49-F238E27FC236}">
                  <a16:creationId xmlns:a16="http://schemas.microsoft.com/office/drawing/2014/main" id="{899B736D-8109-44DA-8214-2434FABAEAD9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5" name="Google Shape;9509;p92">
              <a:extLst>
                <a:ext uri="{FF2B5EF4-FFF2-40B4-BE49-F238E27FC236}">
                  <a16:creationId xmlns:a16="http://schemas.microsoft.com/office/drawing/2014/main" id="{64A72B90-7E30-4827-AD44-0E4F79CFD612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6" name="Google Shape;9510;p92">
              <a:extLst>
                <a:ext uri="{FF2B5EF4-FFF2-40B4-BE49-F238E27FC236}">
                  <a16:creationId xmlns:a16="http://schemas.microsoft.com/office/drawing/2014/main" id="{0437C3F7-E5CE-4334-8EA2-AA901F7898C4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7" name="Google Shape;9511;p92">
              <a:extLst>
                <a:ext uri="{FF2B5EF4-FFF2-40B4-BE49-F238E27FC236}">
                  <a16:creationId xmlns:a16="http://schemas.microsoft.com/office/drawing/2014/main" id="{897EE5E8-63A9-40FA-A80F-44F5DCA8A239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8" name="Google Shape;9512;p92">
              <a:extLst>
                <a:ext uri="{FF2B5EF4-FFF2-40B4-BE49-F238E27FC236}">
                  <a16:creationId xmlns:a16="http://schemas.microsoft.com/office/drawing/2014/main" id="{CF144AFC-ACBB-4852-BFEA-0D0C01F0426E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9" name="Google Shape;9513;p92">
              <a:extLst>
                <a:ext uri="{FF2B5EF4-FFF2-40B4-BE49-F238E27FC236}">
                  <a16:creationId xmlns:a16="http://schemas.microsoft.com/office/drawing/2014/main" id="{579890F6-1673-47C8-8EBF-699414BB333A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0" name="Google Shape;9514;p92">
              <a:extLst>
                <a:ext uri="{FF2B5EF4-FFF2-40B4-BE49-F238E27FC236}">
                  <a16:creationId xmlns:a16="http://schemas.microsoft.com/office/drawing/2014/main" id="{70E14F81-7027-478D-8EF3-5EAD06DFAE2D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FDAE6E9-BDC3-47B2-B2F3-B2EEC0E13BF8}"/>
              </a:ext>
            </a:extLst>
          </p:cNvPr>
          <p:cNvSpPr txBox="1"/>
          <p:nvPr/>
        </p:nvSpPr>
        <p:spPr>
          <a:xfrm>
            <a:off x="7724373" y="5502966"/>
            <a:ext cx="38804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The model generalizes better than before however the results are moderate since the f1 score is </a:t>
            </a:r>
            <a:r>
              <a:rPr lang="el-GR" sz="1400" dirty="0"/>
              <a:t>~</a:t>
            </a:r>
            <a:r>
              <a:rPr lang="en-GB" sz="1400" dirty="0"/>
              <a:t>0,7.</a:t>
            </a:r>
          </a:p>
        </p:txBody>
      </p:sp>
      <p:grpSp>
        <p:nvGrpSpPr>
          <p:cNvPr id="62" name="Google Shape;9501;p92">
            <a:extLst>
              <a:ext uri="{FF2B5EF4-FFF2-40B4-BE49-F238E27FC236}">
                <a16:creationId xmlns:a16="http://schemas.microsoft.com/office/drawing/2014/main" id="{CFD316DD-AEC1-46E9-B699-FED2782DB537}"/>
              </a:ext>
            </a:extLst>
          </p:cNvPr>
          <p:cNvGrpSpPr/>
          <p:nvPr/>
        </p:nvGrpSpPr>
        <p:grpSpPr>
          <a:xfrm>
            <a:off x="7203730" y="5719934"/>
            <a:ext cx="321321" cy="304728"/>
            <a:chOff x="2559249" y="2069323"/>
            <a:chExt cx="685565" cy="685635"/>
          </a:xfrm>
        </p:grpSpPr>
        <p:sp>
          <p:nvSpPr>
            <p:cNvPr id="63" name="Google Shape;9502;p92">
              <a:extLst>
                <a:ext uri="{FF2B5EF4-FFF2-40B4-BE49-F238E27FC236}">
                  <a16:creationId xmlns:a16="http://schemas.microsoft.com/office/drawing/2014/main" id="{1E6B0025-E81C-4CBF-AF9E-999332FAFC0F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4" name="Google Shape;9503;p92">
              <a:extLst>
                <a:ext uri="{FF2B5EF4-FFF2-40B4-BE49-F238E27FC236}">
                  <a16:creationId xmlns:a16="http://schemas.microsoft.com/office/drawing/2014/main" id="{7ECCEABD-007E-4001-BBC8-FB6E5F53194C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5" name="Google Shape;9504;p92">
              <a:extLst>
                <a:ext uri="{FF2B5EF4-FFF2-40B4-BE49-F238E27FC236}">
                  <a16:creationId xmlns:a16="http://schemas.microsoft.com/office/drawing/2014/main" id="{3BF692C6-37B2-471D-9208-7516018C419D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6" name="Google Shape;9505;p92">
              <a:extLst>
                <a:ext uri="{FF2B5EF4-FFF2-40B4-BE49-F238E27FC236}">
                  <a16:creationId xmlns:a16="http://schemas.microsoft.com/office/drawing/2014/main" id="{D63BAA06-E429-4065-9E48-7515E2C8F966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7" name="Google Shape;9506;p92">
              <a:extLst>
                <a:ext uri="{FF2B5EF4-FFF2-40B4-BE49-F238E27FC236}">
                  <a16:creationId xmlns:a16="http://schemas.microsoft.com/office/drawing/2014/main" id="{14B09705-4DC1-4471-9F07-0F3CF2F3BBD4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8" name="Google Shape;9507;p92">
              <a:extLst>
                <a:ext uri="{FF2B5EF4-FFF2-40B4-BE49-F238E27FC236}">
                  <a16:creationId xmlns:a16="http://schemas.microsoft.com/office/drawing/2014/main" id="{011F58DF-E51B-4BDD-9582-FC0E128A6588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9" name="Google Shape;9508;p92">
              <a:extLst>
                <a:ext uri="{FF2B5EF4-FFF2-40B4-BE49-F238E27FC236}">
                  <a16:creationId xmlns:a16="http://schemas.microsoft.com/office/drawing/2014/main" id="{8F71AB3B-4210-4FB8-97A2-B606962EE45B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0" name="Google Shape;9509;p92">
              <a:extLst>
                <a:ext uri="{FF2B5EF4-FFF2-40B4-BE49-F238E27FC236}">
                  <a16:creationId xmlns:a16="http://schemas.microsoft.com/office/drawing/2014/main" id="{49AD5EF0-FE4F-4532-B03F-FD168A2E14D2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1" name="Google Shape;9510;p92">
              <a:extLst>
                <a:ext uri="{FF2B5EF4-FFF2-40B4-BE49-F238E27FC236}">
                  <a16:creationId xmlns:a16="http://schemas.microsoft.com/office/drawing/2014/main" id="{3E8AC351-D0EE-4952-B906-0F2452AADCBD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2" name="Google Shape;9511;p92">
              <a:extLst>
                <a:ext uri="{FF2B5EF4-FFF2-40B4-BE49-F238E27FC236}">
                  <a16:creationId xmlns:a16="http://schemas.microsoft.com/office/drawing/2014/main" id="{12026E16-4E27-4813-8834-19454132C76D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3" name="Google Shape;9512;p92">
              <a:extLst>
                <a:ext uri="{FF2B5EF4-FFF2-40B4-BE49-F238E27FC236}">
                  <a16:creationId xmlns:a16="http://schemas.microsoft.com/office/drawing/2014/main" id="{8592CEF3-DC1F-4FE4-9DEF-E6BD9A2DEF00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4" name="Google Shape;9513;p92">
              <a:extLst>
                <a:ext uri="{FF2B5EF4-FFF2-40B4-BE49-F238E27FC236}">
                  <a16:creationId xmlns:a16="http://schemas.microsoft.com/office/drawing/2014/main" id="{946FEDCC-745A-4B65-AB0E-1BBCCA11A700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5" name="Google Shape;9514;p92">
              <a:extLst>
                <a:ext uri="{FF2B5EF4-FFF2-40B4-BE49-F238E27FC236}">
                  <a16:creationId xmlns:a16="http://schemas.microsoft.com/office/drawing/2014/main" id="{024C3A78-1D1D-4648-99E9-E7A93AE4A3C7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91470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843581-14FA-498E-962C-80AAEC9AB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232" y="0"/>
            <a:ext cx="6059768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A picture containing text, dog, indoor, mammal&#10;&#10;Description automatically generated">
            <a:extLst>
              <a:ext uri="{FF2B5EF4-FFF2-40B4-BE49-F238E27FC236}">
                <a16:creationId xmlns:a16="http://schemas.microsoft.com/office/drawing/2014/main" id="{43233039-774C-4DC1-A18A-55E5995E0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2846" y="1098483"/>
            <a:ext cx="4737673" cy="466103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71FC6F-E3E8-476F-9F39-685CCB8351E5}"/>
              </a:ext>
            </a:extLst>
          </p:cNvPr>
          <p:cNvSpPr/>
          <p:nvPr/>
        </p:nvSpPr>
        <p:spPr>
          <a:xfrm>
            <a:off x="226215" y="127299"/>
            <a:ext cx="4629873" cy="69448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Conclusions</a:t>
            </a:r>
          </a:p>
        </p:txBody>
      </p:sp>
      <p:grpSp>
        <p:nvGrpSpPr>
          <p:cNvPr id="7" name="Google Shape;9501;p92">
            <a:extLst>
              <a:ext uri="{FF2B5EF4-FFF2-40B4-BE49-F238E27FC236}">
                <a16:creationId xmlns:a16="http://schemas.microsoft.com/office/drawing/2014/main" id="{322A7011-8E1B-4FFC-9594-324ACCF71D73}"/>
              </a:ext>
            </a:extLst>
          </p:cNvPr>
          <p:cNvGrpSpPr/>
          <p:nvPr/>
        </p:nvGrpSpPr>
        <p:grpSpPr>
          <a:xfrm>
            <a:off x="226215" y="1503202"/>
            <a:ext cx="321321" cy="304728"/>
            <a:chOff x="2559249" y="2069323"/>
            <a:chExt cx="685565" cy="685635"/>
          </a:xfrm>
        </p:grpSpPr>
        <p:sp>
          <p:nvSpPr>
            <p:cNvPr id="9" name="Google Shape;9502;p92">
              <a:extLst>
                <a:ext uri="{FF2B5EF4-FFF2-40B4-BE49-F238E27FC236}">
                  <a16:creationId xmlns:a16="http://schemas.microsoft.com/office/drawing/2014/main" id="{8F8389BE-6EFF-41BC-BE62-2868DC8EEB7C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11" name="Google Shape;9503;p92">
              <a:extLst>
                <a:ext uri="{FF2B5EF4-FFF2-40B4-BE49-F238E27FC236}">
                  <a16:creationId xmlns:a16="http://schemas.microsoft.com/office/drawing/2014/main" id="{C433B567-9693-40F5-946C-6F1E50806236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12" name="Google Shape;9504;p92">
              <a:extLst>
                <a:ext uri="{FF2B5EF4-FFF2-40B4-BE49-F238E27FC236}">
                  <a16:creationId xmlns:a16="http://schemas.microsoft.com/office/drawing/2014/main" id="{8D9F2837-CF26-44BC-9FEE-AB0C6F296A08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13" name="Google Shape;9505;p92">
              <a:extLst>
                <a:ext uri="{FF2B5EF4-FFF2-40B4-BE49-F238E27FC236}">
                  <a16:creationId xmlns:a16="http://schemas.microsoft.com/office/drawing/2014/main" id="{C2735729-0866-471F-A463-489520467950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14" name="Google Shape;9506;p92">
              <a:extLst>
                <a:ext uri="{FF2B5EF4-FFF2-40B4-BE49-F238E27FC236}">
                  <a16:creationId xmlns:a16="http://schemas.microsoft.com/office/drawing/2014/main" id="{E51C2EEE-0ADA-4883-9309-1E310D7CC0ED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15" name="Google Shape;9507;p92">
              <a:extLst>
                <a:ext uri="{FF2B5EF4-FFF2-40B4-BE49-F238E27FC236}">
                  <a16:creationId xmlns:a16="http://schemas.microsoft.com/office/drawing/2014/main" id="{C3D17732-D4DD-4793-A1B7-9106874C31D9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16" name="Google Shape;9508;p92">
              <a:extLst>
                <a:ext uri="{FF2B5EF4-FFF2-40B4-BE49-F238E27FC236}">
                  <a16:creationId xmlns:a16="http://schemas.microsoft.com/office/drawing/2014/main" id="{818A669C-83A5-4DC8-84D9-DB231E682952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17" name="Google Shape;9509;p92">
              <a:extLst>
                <a:ext uri="{FF2B5EF4-FFF2-40B4-BE49-F238E27FC236}">
                  <a16:creationId xmlns:a16="http://schemas.microsoft.com/office/drawing/2014/main" id="{27FCFF67-2ECD-443C-97B8-E468E7079535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18" name="Google Shape;9510;p92">
              <a:extLst>
                <a:ext uri="{FF2B5EF4-FFF2-40B4-BE49-F238E27FC236}">
                  <a16:creationId xmlns:a16="http://schemas.microsoft.com/office/drawing/2014/main" id="{8966E4EC-018F-4732-BEB6-36805CC9F931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19" name="Google Shape;9511;p92">
              <a:extLst>
                <a:ext uri="{FF2B5EF4-FFF2-40B4-BE49-F238E27FC236}">
                  <a16:creationId xmlns:a16="http://schemas.microsoft.com/office/drawing/2014/main" id="{41FD7125-426C-4675-8269-F73311C90BE7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0" name="Google Shape;9512;p92">
              <a:extLst>
                <a:ext uri="{FF2B5EF4-FFF2-40B4-BE49-F238E27FC236}">
                  <a16:creationId xmlns:a16="http://schemas.microsoft.com/office/drawing/2014/main" id="{879F4086-6830-4545-A5EC-C76D7C755B2C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1" name="Google Shape;9513;p92">
              <a:extLst>
                <a:ext uri="{FF2B5EF4-FFF2-40B4-BE49-F238E27FC236}">
                  <a16:creationId xmlns:a16="http://schemas.microsoft.com/office/drawing/2014/main" id="{E932E678-3991-4A28-97AC-3ADEA580BF54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2" name="Google Shape;9514;p92">
              <a:extLst>
                <a:ext uri="{FF2B5EF4-FFF2-40B4-BE49-F238E27FC236}">
                  <a16:creationId xmlns:a16="http://schemas.microsoft.com/office/drawing/2014/main" id="{3943A4FF-E439-4454-B54E-DADA33D020C3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DBED55-B80A-4B21-9FED-0B3AC9D4FD96}"/>
              </a:ext>
            </a:extLst>
          </p:cNvPr>
          <p:cNvSpPr txBox="1"/>
          <p:nvPr/>
        </p:nvSpPr>
        <p:spPr>
          <a:xfrm>
            <a:off x="887472" y="1333849"/>
            <a:ext cx="383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biggest problem of the problem was the imbalanced data. </a:t>
            </a:r>
          </a:p>
        </p:txBody>
      </p:sp>
      <p:grpSp>
        <p:nvGrpSpPr>
          <p:cNvPr id="23" name="Google Shape;9501;p92">
            <a:extLst>
              <a:ext uri="{FF2B5EF4-FFF2-40B4-BE49-F238E27FC236}">
                <a16:creationId xmlns:a16="http://schemas.microsoft.com/office/drawing/2014/main" id="{DF6E4B4A-72D9-4518-B043-FC7C48B08009}"/>
              </a:ext>
            </a:extLst>
          </p:cNvPr>
          <p:cNvGrpSpPr/>
          <p:nvPr/>
        </p:nvGrpSpPr>
        <p:grpSpPr>
          <a:xfrm>
            <a:off x="226215" y="2352404"/>
            <a:ext cx="321321" cy="304728"/>
            <a:chOff x="2559249" y="2069323"/>
            <a:chExt cx="685565" cy="685635"/>
          </a:xfrm>
        </p:grpSpPr>
        <p:sp>
          <p:nvSpPr>
            <p:cNvPr id="24" name="Google Shape;9502;p92">
              <a:extLst>
                <a:ext uri="{FF2B5EF4-FFF2-40B4-BE49-F238E27FC236}">
                  <a16:creationId xmlns:a16="http://schemas.microsoft.com/office/drawing/2014/main" id="{8A6EFF72-EB72-4957-8193-8A6917EABE52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5" name="Google Shape;9503;p92">
              <a:extLst>
                <a:ext uri="{FF2B5EF4-FFF2-40B4-BE49-F238E27FC236}">
                  <a16:creationId xmlns:a16="http://schemas.microsoft.com/office/drawing/2014/main" id="{C06F1662-A3F8-4A6B-A636-AAFE12CE942C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6" name="Google Shape;9504;p92">
              <a:extLst>
                <a:ext uri="{FF2B5EF4-FFF2-40B4-BE49-F238E27FC236}">
                  <a16:creationId xmlns:a16="http://schemas.microsoft.com/office/drawing/2014/main" id="{D4016E2A-DB8D-446E-9881-758D471FB025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7" name="Google Shape;9505;p92">
              <a:extLst>
                <a:ext uri="{FF2B5EF4-FFF2-40B4-BE49-F238E27FC236}">
                  <a16:creationId xmlns:a16="http://schemas.microsoft.com/office/drawing/2014/main" id="{83096C12-1A88-409E-BCC9-8EC179CFE6B0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8" name="Google Shape;9506;p92">
              <a:extLst>
                <a:ext uri="{FF2B5EF4-FFF2-40B4-BE49-F238E27FC236}">
                  <a16:creationId xmlns:a16="http://schemas.microsoft.com/office/drawing/2014/main" id="{3C9A63DE-1A17-496F-85BB-BE5B93C4A44C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9" name="Google Shape;9507;p92">
              <a:extLst>
                <a:ext uri="{FF2B5EF4-FFF2-40B4-BE49-F238E27FC236}">
                  <a16:creationId xmlns:a16="http://schemas.microsoft.com/office/drawing/2014/main" id="{C4D86C11-1B99-48A8-89FC-305B1678E92C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30" name="Google Shape;9508;p92">
              <a:extLst>
                <a:ext uri="{FF2B5EF4-FFF2-40B4-BE49-F238E27FC236}">
                  <a16:creationId xmlns:a16="http://schemas.microsoft.com/office/drawing/2014/main" id="{8910AA52-911D-457E-8A20-6CE9E0FC08B7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31" name="Google Shape;9509;p92">
              <a:extLst>
                <a:ext uri="{FF2B5EF4-FFF2-40B4-BE49-F238E27FC236}">
                  <a16:creationId xmlns:a16="http://schemas.microsoft.com/office/drawing/2014/main" id="{D76D643D-55F1-4AFD-A65F-08ACA93AC575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32" name="Google Shape;9510;p92">
              <a:extLst>
                <a:ext uri="{FF2B5EF4-FFF2-40B4-BE49-F238E27FC236}">
                  <a16:creationId xmlns:a16="http://schemas.microsoft.com/office/drawing/2014/main" id="{98196CA8-542A-46AE-812C-89C85968A162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33" name="Google Shape;9511;p92">
              <a:extLst>
                <a:ext uri="{FF2B5EF4-FFF2-40B4-BE49-F238E27FC236}">
                  <a16:creationId xmlns:a16="http://schemas.microsoft.com/office/drawing/2014/main" id="{1DD0702D-D8FD-4FA0-9C6D-DFD7200859D3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34" name="Google Shape;9512;p92">
              <a:extLst>
                <a:ext uri="{FF2B5EF4-FFF2-40B4-BE49-F238E27FC236}">
                  <a16:creationId xmlns:a16="http://schemas.microsoft.com/office/drawing/2014/main" id="{736C517B-9AD3-47C4-AB32-ACC1CA2B3A69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35" name="Google Shape;9513;p92">
              <a:extLst>
                <a:ext uri="{FF2B5EF4-FFF2-40B4-BE49-F238E27FC236}">
                  <a16:creationId xmlns:a16="http://schemas.microsoft.com/office/drawing/2014/main" id="{CFB8B154-EC13-496F-ABDF-62E424D2177A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36" name="Google Shape;9514;p92">
              <a:extLst>
                <a:ext uri="{FF2B5EF4-FFF2-40B4-BE49-F238E27FC236}">
                  <a16:creationId xmlns:a16="http://schemas.microsoft.com/office/drawing/2014/main" id="{97E8BFD3-3D1C-46D9-A18D-B7262E945915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E046EE1-C7D4-4048-A28E-0826FE410DFE}"/>
              </a:ext>
            </a:extLst>
          </p:cNvPr>
          <p:cNvSpPr txBox="1"/>
          <p:nvPr/>
        </p:nvSpPr>
        <p:spPr>
          <a:xfrm>
            <a:off x="887472" y="2231688"/>
            <a:ext cx="3832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Data were not cleaned and needed cleaning and many transformations. </a:t>
            </a:r>
          </a:p>
        </p:txBody>
      </p:sp>
      <p:grpSp>
        <p:nvGrpSpPr>
          <p:cNvPr id="38" name="Google Shape;9501;p92">
            <a:extLst>
              <a:ext uri="{FF2B5EF4-FFF2-40B4-BE49-F238E27FC236}">
                <a16:creationId xmlns:a16="http://schemas.microsoft.com/office/drawing/2014/main" id="{DAD7CDE9-1241-45F5-A399-150018950E38}"/>
              </a:ext>
            </a:extLst>
          </p:cNvPr>
          <p:cNvGrpSpPr/>
          <p:nvPr/>
        </p:nvGrpSpPr>
        <p:grpSpPr>
          <a:xfrm>
            <a:off x="226215" y="3279423"/>
            <a:ext cx="321321" cy="304728"/>
            <a:chOff x="2559249" y="2069323"/>
            <a:chExt cx="685565" cy="685635"/>
          </a:xfrm>
        </p:grpSpPr>
        <p:sp>
          <p:nvSpPr>
            <p:cNvPr id="39" name="Google Shape;9502;p92">
              <a:extLst>
                <a:ext uri="{FF2B5EF4-FFF2-40B4-BE49-F238E27FC236}">
                  <a16:creationId xmlns:a16="http://schemas.microsoft.com/office/drawing/2014/main" id="{DA9BF029-170C-44B6-91BA-A2C23CA8AF0D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0" name="Google Shape;9503;p92">
              <a:extLst>
                <a:ext uri="{FF2B5EF4-FFF2-40B4-BE49-F238E27FC236}">
                  <a16:creationId xmlns:a16="http://schemas.microsoft.com/office/drawing/2014/main" id="{28D7F751-A738-4768-8DED-37EEBB5785D5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1" name="Google Shape;9504;p92">
              <a:extLst>
                <a:ext uri="{FF2B5EF4-FFF2-40B4-BE49-F238E27FC236}">
                  <a16:creationId xmlns:a16="http://schemas.microsoft.com/office/drawing/2014/main" id="{8C58847C-05CB-4AEC-BCF8-D1CF60FE233E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2" name="Google Shape;9505;p92">
              <a:extLst>
                <a:ext uri="{FF2B5EF4-FFF2-40B4-BE49-F238E27FC236}">
                  <a16:creationId xmlns:a16="http://schemas.microsoft.com/office/drawing/2014/main" id="{031ED00D-A0DF-4725-B917-1AE6ABF20A5E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3" name="Google Shape;9506;p92">
              <a:extLst>
                <a:ext uri="{FF2B5EF4-FFF2-40B4-BE49-F238E27FC236}">
                  <a16:creationId xmlns:a16="http://schemas.microsoft.com/office/drawing/2014/main" id="{E62B3776-6700-485B-8F63-C946E65D8395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4" name="Google Shape;9507;p92">
              <a:extLst>
                <a:ext uri="{FF2B5EF4-FFF2-40B4-BE49-F238E27FC236}">
                  <a16:creationId xmlns:a16="http://schemas.microsoft.com/office/drawing/2014/main" id="{1CB27448-6F73-44B4-B6B0-31BCE0195D8B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5" name="Google Shape;9508;p92">
              <a:extLst>
                <a:ext uri="{FF2B5EF4-FFF2-40B4-BE49-F238E27FC236}">
                  <a16:creationId xmlns:a16="http://schemas.microsoft.com/office/drawing/2014/main" id="{A0F811FC-3A06-4E30-A8EB-F6EBE974F04B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6" name="Google Shape;9509;p92">
              <a:extLst>
                <a:ext uri="{FF2B5EF4-FFF2-40B4-BE49-F238E27FC236}">
                  <a16:creationId xmlns:a16="http://schemas.microsoft.com/office/drawing/2014/main" id="{4014255F-8C9E-4A87-82CE-D6926071DC54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7" name="Google Shape;9510;p92">
              <a:extLst>
                <a:ext uri="{FF2B5EF4-FFF2-40B4-BE49-F238E27FC236}">
                  <a16:creationId xmlns:a16="http://schemas.microsoft.com/office/drawing/2014/main" id="{D379B9DA-FF87-48C4-ACEB-B793E886A481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8" name="Google Shape;9511;p92">
              <a:extLst>
                <a:ext uri="{FF2B5EF4-FFF2-40B4-BE49-F238E27FC236}">
                  <a16:creationId xmlns:a16="http://schemas.microsoft.com/office/drawing/2014/main" id="{DB882C66-0501-4B84-BC39-F74BAFD86419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9" name="Google Shape;9512;p92">
              <a:extLst>
                <a:ext uri="{FF2B5EF4-FFF2-40B4-BE49-F238E27FC236}">
                  <a16:creationId xmlns:a16="http://schemas.microsoft.com/office/drawing/2014/main" id="{46D947CE-16BD-43F3-BEFF-B3FFADEE2FD5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0" name="Google Shape;9513;p92">
              <a:extLst>
                <a:ext uri="{FF2B5EF4-FFF2-40B4-BE49-F238E27FC236}">
                  <a16:creationId xmlns:a16="http://schemas.microsoft.com/office/drawing/2014/main" id="{AEBACB34-7DD2-47DF-ACEE-02135C61CCC6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1" name="Google Shape;9514;p92">
              <a:extLst>
                <a:ext uri="{FF2B5EF4-FFF2-40B4-BE49-F238E27FC236}">
                  <a16:creationId xmlns:a16="http://schemas.microsoft.com/office/drawing/2014/main" id="{845C78D5-805C-4A5D-8CC5-4B46E18B5240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AB5F208-55AD-4571-9F6A-B771F177F0AD}"/>
              </a:ext>
            </a:extLst>
          </p:cNvPr>
          <p:cNvSpPr txBox="1"/>
          <p:nvPr/>
        </p:nvSpPr>
        <p:spPr>
          <a:xfrm>
            <a:off x="887472" y="3129527"/>
            <a:ext cx="3832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Lack of expertise knowledge may be another big issue, leading to wrong decisions regarding annotation. Another strategy may lead to better solutions.</a:t>
            </a:r>
          </a:p>
        </p:txBody>
      </p:sp>
      <p:grpSp>
        <p:nvGrpSpPr>
          <p:cNvPr id="53" name="Google Shape;9501;p92">
            <a:extLst>
              <a:ext uri="{FF2B5EF4-FFF2-40B4-BE49-F238E27FC236}">
                <a16:creationId xmlns:a16="http://schemas.microsoft.com/office/drawing/2014/main" id="{13C0DCD2-ED68-44FB-8252-8DFB68678505}"/>
              </a:ext>
            </a:extLst>
          </p:cNvPr>
          <p:cNvGrpSpPr/>
          <p:nvPr/>
        </p:nvGrpSpPr>
        <p:grpSpPr>
          <a:xfrm>
            <a:off x="226215" y="4988806"/>
            <a:ext cx="321321" cy="304728"/>
            <a:chOff x="2559249" y="2069323"/>
            <a:chExt cx="685565" cy="685635"/>
          </a:xfrm>
        </p:grpSpPr>
        <p:sp>
          <p:nvSpPr>
            <p:cNvPr id="54" name="Google Shape;9502;p92">
              <a:extLst>
                <a:ext uri="{FF2B5EF4-FFF2-40B4-BE49-F238E27FC236}">
                  <a16:creationId xmlns:a16="http://schemas.microsoft.com/office/drawing/2014/main" id="{6C2D3054-4BAB-4D16-B433-276A0BEE06F6}"/>
                </a:ext>
              </a:extLst>
            </p:cNvPr>
            <p:cNvSpPr/>
            <p:nvPr/>
          </p:nvSpPr>
          <p:spPr>
            <a:xfrm>
              <a:off x="2637836" y="2532965"/>
              <a:ext cx="376180" cy="221993"/>
            </a:xfrm>
            <a:custGeom>
              <a:avLst/>
              <a:gdLst/>
              <a:ahLst/>
              <a:cxnLst/>
              <a:rect l="l" t="t" r="r" b="b"/>
              <a:pathLst>
                <a:path w="114864" h="67784" extrusionOk="0">
                  <a:moveTo>
                    <a:pt x="106357" y="13065"/>
                  </a:moveTo>
                  <a:cubicBezTo>
                    <a:pt x="104189" y="14178"/>
                    <a:pt x="101932" y="15164"/>
                    <a:pt x="99610" y="15997"/>
                  </a:cubicBezTo>
                  <a:cubicBezTo>
                    <a:pt x="99509" y="16034"/>
                    <a:pt x="99407" y="16071"/>
                    <a:pt x="99307" y="16108"/>
                  </a:cubicBezTo>
                  <a:lnTo>
                    <a:pt x="99307" y="16108"/>
                  </a:lnTo>
                  <a:cubicBezTo>
                    <a:pt x="101716" y="15259"/>
                    <a:pt x="104072" y="14244"/>
                    <a:pt x="106357" y="13065"/>
                  </a:cubicBezTo>
                  <a:close/>
                  <a:moveTo>
                    <a:pt x="28508" y="0"/>
                  </a:moveTo>
                  <a:cubicBezTo>
                    <a:pt x="24492" y="0"/>
                    <a:pt x="20462" y="1024"/>
                    <a:pt x="16807" y="3134"/>
                  </a:cubicBezTo>
                  <a:lnTo>
                    <a:pt x="16196" y="3489"/>
                  </a:lnTo>
                  <a:cubicBezTo>
                    <a:pt x="1800" y="11798"/>
                    <a:pt x="1" y="31827"/>
                    <a:pt x="12628" y="42646"/>
                  </a:cubicBezTo>
                  <a:cubicBezTo>
                    <a:pt x="28344" y="56100"/>
                    <a:pt x="48088" y="64977"/>
                    <a:pt x="69813" y="67214"/>
                  </a:cubicBezTo>
                  <a:cubicBezTo>
                    <a:pt x="70015" y="67229"/>
                    <a:pt x="70217" y="67254"/>
                    <a:pt x="70424" y="67273"/>
                  </a:cubicBezTo>
                  <a:cubicBezTo>
                    <a:pt x="70803" y="67313"/>
                    <a:pt x="71193" y="67347"/>
                    <a:pt x="71572" y="67377"/>
                  </a:cubicBezTo>
                  <a:cubicBezTo>
                    <a:pt x="72085" y="67421"/>
                    <a:pt x="72592" y="67465"/>
                    <a:pt x="73100" y="67500"/>
                  </a:cubicBezTo>
                  <a:lnTo>
                    <a:pt x="73445" y="67525"/>
                  </a:lnTo>
                  <a:cubicBezTo>
                    <a:pt x="75888" y="67697"/>
                    <a:pt x="78340" y="67783"/>
                    <a:pt x="80797" y="67783"/>
                  </a:cubicBezTo>
                  <a:cubicBezTo>
                    <a:pt x="92212" y="67783"/>
                    <a:pt x="103723" y="65913"/>
                    <a:pt x="114864" y="62044"/>
                  </a:cubicBezTo>
                  <a:lnTo>
                    <a:pt x="114864" y="62044"/>
                  </a:lnTo>
                  <a:cubicBezTo>
                    <a:pt x="112427" y="62820"/>
                    <a:pt x="109978" y="63185"/>
                    <a:pt x="107581" y="63185"/>
                  </a:cubicBezTo>
                  <a:cubicBezTo>
                    <a:pt x="94740" y="63185"/>
                    <a:pt x="83396" y="52710"/>
                    <a:pt x="83396" y="38875"/>
                  </a:cubicBezTo>
                  <a:cubicBezTo>
                    <a:pt x="83396" y="28688"/>
                    <a:pt x="89785" y="19663"/>
                    <a:pt x="99307" y="16108"/>
                  </a:cubicBezTo>
                  <a:lnTo>
                    <a:pt x="99307" y="16108"/>
                  </a:lnTo>
                  <a:cubicBezTo>
                    <a:pt x="93355" y="18205"/>
                    <a:pt x="87080" y="19284"/>
                    <a:pt x="80750" y="19284"/>
                  </a:cubicBezTo>
                  <a:cubicBezTo>
                    <a:pt x="79680" y="19284"/>
                    <a:pt x="78608" y="19253"/>
                    <a:pt x="77536" y="19191"/>
                  </a:cubicBezTo>
                  <a:cubicBezTo>
                    <a:pt x="77230" y="19171"/>
                    <a:pt x="76920" y="19146"/>
                    <a:pt x="76609" y="19127"/>
                  </a:cubicBezTo>
                  <a:cubicBezTo>
                    <a:pt x="76077" y="19092"/>
                    <a:pt x="75554" y="19048"/>
                    <a:pt x="75022" y="18999"/>
                  </a:cubicBezTo>
                  <a:cubicBezTo>
                    <a:pt x="74948" y="18994"/>
                    <a:pt x="74869" y="18979"/>
                    <a:pt x="74795" y="18974"/>
                  </a:cubicBezTo>
                  <a:cubicBezTo>
                    <a:pt x="73346" y="18821"/>
                    <a:pt x="71912" y="18609"/>
                    <a:pt x="70483" y="18353"/>
                  </a:cubicBezTo>
                  <a:cubicBezTo>
                    <a:pt x="70414" y="18338"/>
                    <a:pt x="70340" y="18333"/>
                    <a:pt x="70276" y="18323"/>
                  </a:cubicBezTo>
                  <a:cubicBezTo>
                    <a:pt x="60651" y="16515"/>
                    <a:pt x="51671" y="12222"/>
                    <a:pt x="44234" y="5859"/>
                  </a:cubicBezTo>
                  <a:cubicBezTo>
                    <a:pt x="39736" y="2011"/>
                    <a:pt x="34136" y="0"/>
                    <a:pt x="285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5" name="Google Shape;9503;p92">
              <a:extLst>
                <a:ext uri="{FF2B5EF4-FFF2-40B4-BE49-F238E27FC236}">
                  <a16:creationId xmlns:a16="http://schemas.microsoft.com/office/drawing/2014/main" id="{2682A131-B7EB-4520-A113-CE2D03EC5D90}"/>
                </a:ext>
              </a:extLst>
            </p:cNvPr>
            <p:cNvSpPr/>
            <p:nvPr/>
          </p:nvSpPr>
          <p:spPr>
            <a:xfrm>
              <a:off x="2910955" y="2421038"/>
              <a:ext cx="327385" cy="318821"/>
            </a:xfrm>
            <a:custGeom>
              <a:avLst/>
              <a:gdLst/>
              <a:ahLst/>
              <a:cxnLst/>
              <a:rect l="l" t="t" r="r" b="b"/>
              <a:pathLst>
                <a:path w="99965" h="97350" extrusionOk="0">
                  <a:moveTo>
                    <a:pt x="53376" y="1"/>
                  </a:moveTo>
                  <a:lnTo>
                    <a:pt x="53376" y="6"/>
                  </a:lnTo>
                  <a:cubicBezTo>
                    <a:pt x="52883" y="9853"/>
                    <a:pt x="49823" y="19400"/>
                    <a:pt x="44500" y="27694"/>
                  </a:cubicBezTo>
                  <a:lnTo>
                    <a:pt x="44495" y="27689"/>
                  </a:lnTo>
                  <a:cubicBezTo>
                    <a:pt x="39162" y="35945"/>
                    <a:pt x="31740" y="42706"/>
                    <a:pt x="22962" y="47236"/>
                  </a:cubicBezTo>
                  <a:cubicBezTo>
                    <a:pt x="20794" y="48354"/>
                    <a:pt x="18537" y="49335"/>
                    <a:pt x="16215" y="50168"/>
                  </a:cubicBezTo>
                  <a:cubicBezTo>
                    <a:pt x="6526" y="53643"/>
                    <a:pt x="1" y="62751"/>
                    <a:pt x="1" y="73041"/>
                  </a:cubicBezTo>
                  <a:cubicBezTo>
                    <a:pt x="1" y="86877"/>
                    <a:pt x="11338" y="97350"/>
                    <a:pt x="24179" y="97350"/>
                  </a:cubicBezTo>
                  <a:cubicBezTo>
                    <a:pt x="26579" y="97350"/>
                    <a:pt x="29032" y="96984"/>
                    <a:pt x="31474" y="96205"/>
                  </a:cubicBezTo>
                  <a:cubicBezTo>
                    <a:pt x="31730" y="96126"/>
                    <a:pt x="31977" y="96043"/>
                    <a:pt x="32223" y="95954"/>
                  </a:cubicBezTo>
                  <a:cubicBezTo>
                    <a:pt x="49305" y="89907"/>
                    <a:pt x="64347" y="79542"/>
                    <a:pt x="76047" y="66176"/>
                  </a:cubicBezTo>
                  <a:cubicBezTo>
                    <a:pt x="76333" y="65870"/>
                    <a:pt x="76609" y="65575"/>
                    <a:pt x="76880" y="65254"/>
                  </a:cubicBezTo>
                  <a:cubicBezTo>
                    <a:pt x="88664" y="51450"/>
                    <a:pt x="96520" y="34919"/>
                    <a:pt x="99965" y="17468"/>
                  </a:cubicBezTo>
                  <a:lnTo>
                    <a:pt x="99965" y="17468"/>
                  </a:lnTo>
                  <a:cubicBezTo>
                    <a:pt x="97249" y="28811"/>
                    <a:pt x="87103" y="36062"/>
                    <a:pt x="76340" y="36062"/>
                  </a:cubicBezTo>
                  <a:cubicBezTo>
                    <a:pt x="72278" y="36062"/>
                    <a:pt x="68129" y="35030"/>
                    <a:pt x="64258" y="32795"/>
                  </a:cubicBezTo>
                  <a:cubicBezTo>
                    <a:pt x="55426" y="27694"/>
                    <a:pt x="50641" y="17596"/>
                    <a:pt x="52509" y="7571"/>
                  </a:cubicBezTo>
                  <a:cubicBezTo>
                    <a:pt x="52977" y="5067"/>
                    <a:pt x="53268" y="2534"/>
                    <a:pt x="53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6" name="Google Shape;9504;p92">
              <a:extLst>
                <a:ext uri="{FF2B5EF4-FFF2-40B4-BE49-F238E27FC236}">
                  <a16:creationId xmlns:a16="http://schemas.microsoft.com/office/drawing/2014/main" id="{4D65D2AA-B7DC-4EC2-91DF-7A5C83D2E1E5}"/>
                </a:ext>
              </a:extLst>
            </p:cNvPr>
            <p:cNvSpPr/>
            <p:nvPr/>
          </p:nvSpPr>
          <p:spPr>
            <a:xfrm>
              <a:off x="3122726" y="2149918"/>
              <a:ext cx="10490" cy="10015"/>
            </a:xfrm>
            <a:custGeom>
              <a:avLst/>
              <a:gdLst/>
              <a:ahLst/>
              <a:cxnLst/>
              <a:rect l="l" t="t" r="r" b="b"/>
              <a:pathLst>
                <a:path w="3203" h="3058" extrusionOk="0">
                  <a:moveTo>
                    <a:pt x="21" y="0"/>
                  </a:moveTo>
                  <a:cubicBezTo>
                    <a:pt x="0" y="0"/>
                    <a:pt x="1234" y="1124"/>
                    <a:pt x="3203" y="3058"/>
                  </a:cubicBezTo>
                  <a:cubicBezTo>
                    <a:pt x="2429" y="2170"/>
                    <a:pt x="1576" y="1328"/>
                    <a:pt x="645" y="529"/>
                  </a:cubicBezTo>
                  <a:cubicBezTo>
                    <a:pt x="227" y="170"/>
                    <a:pt x="29" y="0"/>
                    <a:pt x="2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7" name="Google Shape;9505;p92">
              <a:extLst>
                <a:ext uri="{FF2B5EF4-FFF2-40B4-BE49-F238E27FC236}">
                  <a16:creationId xmlns:a16="http://schemas.microsoft.com/office/drawing/2014/main" id="{7D89132E-79A4-43D4-AD79-FCB88F5D9E50}"/>
                </a:ext>
              </a:extLst>
            </p:cNvPr>
            <p:cNvSpPr/>
            <p:nvPr/>
          </p:nvSpPr>
          <p:spPr>
            <a:xfrm>
              <a:off x="3022956" y="2159929"/>
              <a:ext cx="221858" cy="379216"/>
            </a:xfrm>
            <a:custGeom>
              <a:avLst/>
              <a:gdLst/>
              <a:ahLst/>
              <a:cxnLst/>
              <a:rect l="l" t="t" r="r" b="b"/>
              <a:pathLst>
                <a:path w="67743" h="115791" extrusionOk="0">
                  <a:moveTo>
                    <a:pt x="33667" y="1"/>
                  </a:moveTo>
                  <a:cubicBezTo>
                    <a:pt x="43405" y="11169"/>
                    <a:pt x="40882" y="28926"/>
                    <a:pt x="27541" y="36624"/>
                  </a:cubicBezTo>
                  <a:lnTo>
                    <a:pt x="26934" y="36974"/>
                  </a:lnTo>
                  <a:cubicBezTo>
                    <a:pt x="23278" y="39085"/>
                    <a:pt x="19248" y="40109"/>
                    <a:pt x="15233" y="40109"/>
                  </a:cubicBezTo>
                  <a:cubicBezTo>
                    <a:pt x="9809" y="40109"/>
                    <a:pt x="4413" y="38242"/>
                    <a:pt x="0" y="34668"/>
                  </a:cubicBezTo>
                  <a:lnTo>
                    <a:pt x="0" y="34668"/>
                  </a:lnTo>
                  <a:cubicBezTo>
                    <a:pt x="4658" y="38719"/>
                    <a:pt x="8625" y="43529"/>
                    <a:pt x="11725" y="48916"/>
                  </a:cubicBezTo>
                  <a:cubicBezTo>
                    <a:pt x="12179" y="49709"/>
                    <a:pt x="12617" y="50513"/>
                    <a:pt x="13026" y="51316"/>
                  </a:cubicBezTo>
                  <a:cubicBezTo>
                    <a:pt x="13090" y="51439"/>
                    <a:pt x="13150" y="51568"/>
                    <a:pt x="13219" y="51691"/>
                  </a:cubicBezTo>
                  <a:cubicBezTo>
                    <a:pt x="13460" y="52169"/>
                    <a:pt x="13692" y="52642"/>
                    <a:pt x="13913" y="53125"/>
                  </a:cubicBezTo>
                  <a:cubicBezTo>
                    <a:pt x="14047" y="53396"/>
                    <a:pt x="14175" y="53672"/>
                    <a:pt x="14298" y="53948"/>
                  </a:cubicBezTo>
                  <a:cubicBezTo>
                    <a:pt x="14569" y="54544"/>
                    <a:pt x="14835" y="55151"/>
                    <a:pt x="15081" y="55752"/>
                  </a:cubicBezTo>
                  <a:cubicBezTo>
                    <a:pt x="15165" y="55964"/>
                    <a:pt x="15244" y="56171"/>
                    <a:pt x="15328" y="56383"/>
                  </a:cubicBezTo>
                  <a:cubicBezTo>
                    <a:pt x="15525" y="56880"/>
                    <a:pt x="15712" y="57378"/>
                    <a:pt x="15900" y="57886"/>
                  </a:cubicBezTo>
                  <a:cubicBezTo>
                    <a:pt x="18438" y="64904"/>
                    <a:pt x="19547" y="72326"/>
                    <a:pt x="19187" y="79729"/>
                  </a:cubicBezTo>
                  <a:cubicBezTo>
                    <a:pt x="19064" y="82262"/>
                    <a:pt x="18778" y="84795"/>
                    <a:pt x="18310" y="87304"/>
                  </a:cubicBezTo>
                  <a:cubicBezTo>
                    <a:pt x="16442" y="97324"/>
                    <a:pt x="21227" y="107422"/>
                    <a:pt x="30054" y="112523"/>
                  </a:cubicBezTo>
                  <a:cubicBezTo>
                    <a:pt x="33927" y="114758"/>
                    <a:pt x="38077" y="115790"/>
                    <a:pt x="42139" y="115790"/>
                  </a:cubicBezTo>
                  <a:cubicBezTo>
                    <a:pt x="52903" y="115790"/>
                    <a:pt x="63049" y="108539"/>
                    <a:pt x="65761" y="97196"/>
                  </a:cubicBezTo>
                  <a:cubicBezTo>
                    <a:pt x="66717" y="92366"/>
                    <a:pt x="67328" y="87462"/>
                    <a:pt x="67594" y="82533"/>
                  </a:cubicBezTo>
                  <a:cubicBezTo>
                    <a:pt x="67644" y="81602"/>
                    <a:pt x="67678" y="80665"/>
                    <a:pt x="67703" y="79739"/>
                  </a:cubicBezTo>
                  <a:cubicBezTo>
                    <a:pt x="67728" y="78832"/>
                    <a:pt x="67742" y="77920"/>
                    <a:pt x="67742" y="77013"/>
                  </a:cubicBezTo>
                  <a:cubicBezTo>
                    <a:pt x="67737" y="58916"/>
                    <a:pt x="63144" y="41893"/>
                    <a:pt x="55061" y="27043"/>
                  </a:cubicBezTo>
                  <a:lnTo>
                    <a:pt x="55047" y="27058"/>
                  </a:lnTo>
                  <a:cubicBezTo>
                    <a:pt x="54613" y="26255"/>
                    <a:pt x="54169" y="25461"/>
                    <a:pt x="53716" y="24673"/>
                  </a:cubicBezTo>
                  <a:cubicBezTo>
                    <a:pt x="47915" y="14623"/>
                    <a:pt x="38541" y="4811"/>
                    <a:pt x="3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8" name="Google Shape;9506;p92">
              <a:extLst>
                <a:ext uri="{FF2B5EF4-FFF2-40B4-BE49-F238E27FC236}">
                  <a16:creationId xmlns:a16="http://schemas.microsoft.com/office/drawing/2014/main" id="{0BCC8359-B507-49ED-A3BF-64B095E87525}"/>
                </a:ext>
              </a:extLst>
            </p:cNvPr>
            <p:cNvSpPr/>
            <p:nvPr/>
          </p:nvSpPr>
          <p:spPr>
            <a:xfrm>
              <a:off x="3001649" y="2257452"/>
              <a:ext cx="4395" cy="2908"/>
            </a:xfrm>
            <a:custGeom>
              <a:avLst/>
              <a:gdLst/>
              <a:ahLst/>
              <a:cxnLst/>
              <a:rect l="l" t="t" r="r" b="b"/>
              <a:pathLst>
                <a:path w="1342" h="888" extrusionOk="0">
                  <a:moveTo>
                    <a:pt x="1" y="1"/>
                  </a:moveTo>
                  <a:cubicBezTo>
                    <a:pt x="449" y="291"/>
                    <a:pt x="898" y="587"/>
                    <a:pt x="1341" y="888"/>
                  </a:cubicBezTo>
                  <a:cubicBezTo>
                    <a:pt x="898" y="587"/>
                    <a:pt x="449" y="291"/>
                    <a:pt x="1" y="1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9" name="Google Shape;9507;p92">
              <a:extLst>
                <a:ext uri="{FF2B5EF4-FFF2-40B4-BE49-F238E27FC236}">
                  <a16:creationId xmlns:a16="http://schemas.microsoft.com/office/drawing/2014/main" id="{67DB3A94-5F8E-40CE-BCB0-5E3311D8E783}"/>
                </a:ext>
              </a:extLst>
            </p:cNvPr>
            <p:cNvSpPr/>
            <p:nvPr/>
          </p:nvSpPr>
          <p:spPr>
            <a:xfrm>
              <a:off x="3006814" y="2260907"/>
              <a:ext cx="504" cy="373"/>
            </a:xfrm>
            <a:custGeom>
              <a:avLst/>
              <a:gdLst/>
              <a:ahLst/>
              <a:cxnLst/>
              <a:rect l="l" t="t" r="r" b="b"/>
              <a:pathLst>
                <a:path w="154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50" y="40"/>
                    <a:pt x="104" y="74"/>
                    <a:pt x="154" y="114"/>
                  </a:cubicBezTo>
                  <a:cubicBezTo>
                    <a:pt x="104" y="74"/>
                    <a:pt x="55" y="40"/>
                    <a:pt x="1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0" name="Google Shape;9508;p92">
              <a:extLst>
                <a:ext uri="{FF2B5EF4-FFF2-40B4-BE49-F238E27FC236}">
                  <a16:creationId xmlns:a16="http://schemas.microsoft.com/office/drawing/2014/main" id="{2387C435-5B77-4406-B923-F1D6B8A617A4}"/>
                </a:ext>
              </a:extLst>
            </p:cNvPr>
            <p:cNvSpPr/>
            <p:nvPr/>
          </p:nvSpPr>
          <p:spPr>
            <a:xfrm>
              <a:off x="3007315" y="2261277"/>
              <a:ext cx="15645" cy="12190"/>
            </a:xfrm>
            <a:custGeom>
              <a:avLst/>
              <a:gdLst/>
              <a:ahLst/>
              <a:cxnLst/>
              <a:rect l="l" t="t" r="r" b="b"/>
              <a:pathLst>
                <a:path w="4777" h="3722" extrusionOk="0">
                  <a:moveTo>
                    <a:pt x="1" y="1"/>
                  </a:moveTo>
                  <a:lnTo>
                    <a:pt x="1" y="1"/>
                  </a:lnTo>
                  <a:cubicBezTo>
                    <a:pt x="1479" y="1026"/>
                    <a:pt x="2908" y="2135"/>
                    <a:pt x="4283" y="3313"/>
                  </a:cubicBezTo>
                  <a:cubicBezTo>
                    <a:pt x="4441" y="3456"/>
                    <a:pt x="4609" y="3589"/>
                    <a:pt x="4776" y="3722"/>
                  </a:cubicBezTo>
                  <a:cubicBezTo>
                    <a:pt x="3253" y="2396"/>
                    <a:pt x="1666" y="1149"/>
                    <a:pt x="1" y="1"/>
                  </a:cubicBez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1" name="Google Shape;9509;p92">
              <a:extLst>
                <a:ext uri="{FF2B5EF4-FFF2-40B4-BE49-F238E27FC236}">
                  <a16:creationId xmlns:a16="http://schemas.microsoft.com/office/drawing/2014/main" id="{08A79A5E-FE31-4562-BCFB-0525F2F39744}"/>
                </a:ext>
              </a:extLst>
            </p:cNvPr>
            <p:cNvSpPr/>
            <p:nvPr/>
          </p:nvSpPr>
          <p:spPr>
            <a:xfrm>
              <a:off x="3006025" y="2260357"/>
              <a:ext cx="793" cy="553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1"/>
                  </a:moveTo>
                  <a:lnTo>
                    <a:pt x="201" y="140"/>
                  </a:lnTo>
                  <a:lnTo>
                    <a:pt x="201" y="140"/>
                  </a:lnTo>
                  <a:cubicBezTo>
                    <a:pt x="137" y="95"/>
                    <a:pt x="74" y="50"/>
                    <a:pt x="0" y="1"/>
                  </a:cubicBezTo>
                  <a:close/>
                  <a:moveTo>
                    <a:pt x="201" y="140"/>
                  </a:moveTo>
                  <a:cubicBezTo>
                    <a:pt x="215" y="150"/>
                    <a:pt x="228" y="159"/>
                    <a:pt x="242" y="168"/>
                  </a:cubicBezTo>
                  <a:lnTo>
                    <a:pt x="201" y="140"/>
                  </a:lnTo>
                  <a:close/>
                </a:path>
              </a:pathLst>
            </a:custGeom>
            <a:solidFill>
              <a:srgbClr val="CFD9E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2" name="Google Shape;9510;p92">
              <a:extLst>
                <a:ext uri="{FF2B5EF4-FFF2-40B4-BE49-F238E27FC236}">
                  <a16:creationId xmlns:a16="http://schemas.microsoft.com/office/drawing/2014/main" id="{81A3E528-0BB1-4241-965F-718A39CAEB9A}"/>
                </a:ext>
              </a:extLst>
            </p:cNvPr>
            <p:cNvSpPr/>
            <p:nvPr/>
          </p:nvSpPr>
          <p:spPr>
            <a:xfrm>
              <a:off x="2790124" y="2069323"/>
              <a:ext cx="376068" cy="221963"/>
            </a:xfrm>
            <a:custGeom>
              <a:avLst/>
              <a:gdLst/>
              <a:ahLst/>
              <a:cxnLst/>
              <a:rect l="l" t="t" r="r" b="b"/>
              <a:pathLst>
                <a:path w="114830" h="67775" extrusionOk="0">
                  <a:moveTo>
                    <a:pt x="15387" y="51713"/>
                  </a:moveTo>
                  <a:cubicBezTo>
                    <a:pt x="13025" y="52552"/>
                    <a:pt x="10715" y="53552"/>
                    <a:pt x="8473" y="54709"/>
                  </a:cubicBezTo>
                  <a:lnTo>
                    <a:pt x="8473" y="54709"/>
                  </a:lnTo>
                  <a:cubicBezTo>
                    <a:pt x="10647" y="53591"/>
                    <a:pt x="12899" y="52605"/>
                    <a:pt x="15225" y="51772"/>
                  </a:cubicBezTo>
                  <a:cubicBezTo>
                    <a:pt x="15279" y="51753"/>
                    <a:pt x="15333" y="51733"/>
                    <a:pt x="15387" y="51713"/>
                  </a:cubicBezTo>
                  <a:close/>
                  <a:moveTo>
                    <a:pt x="34032" y="1"/>
                  </a:moveTo>
                  <a:cubicBezTo>
                    <a:pt x="22630" y="1"/>
                    <a:pt x="11132" y="1868"/>
                    <a:pt x="1" y="5720"/>
                  </a:cubicBezTo>
                  <a:cubicBezTo>
                    <a:pt x="2428" y="4951"/>
                    <a:pt x="4866" y="4589"/>
                    <a:pt x="7253" y="4589"/>
                  </a:cubicBezTo>
                  <a:cubicBezTo>
                    <a:pt x="20092" y="4589"/>
                    <a:pt x="31430" y="15063"/>
                    <a:pt x="31430" y="28899"/>
                  </a:cubicBezTo>
                  <a:cubicBezTo>
                    <a:pt x="31430" y="39137"/>
                    <a:pt x="24982" y="48196"/>
                    <a:pt x="15387" y="51713"/>
                  </a:cubicBezTo>
                  <a:lnTo>
                    <a:pt x="15387" y="51713"/>
                  </a:lnTo>
                  <a:cubicBezTo>
                    <a:pt x="21370" y="49588"/>
                    <a:pt x="27683" y="48494"/>
                    <a:pt x="34053" y="48494"/>
                  </a:cubicBezTo>
                  <a:cubicBezTo>
                    <a:pt x="35131" y="48494"/>
                    <a:pt x="36210" y="48525"/>
                    <a:pt x="37290" y="48588"/>
                  </a:cubicBezTo>
                  <a:cubicBezTo>
                    <a:pt x="37605" y="48608"/>
                    <a:pt x="37911" y="48632"/>
                    <a:pt x="38221" y="48647"/>
                  </a:cubicBezTo>
                  <a:cubicBezTo>
                    <a:pt x="38749" y="48687"/>
                    <a:pt x="39276" y="48731"/>
                    <a:pt x="39803" y="48780"/>
                  </a:cubicBezTo>
                  <a:cubicBezTo>
                    <a:pt x="39877" y="48785"/>
                    <a:pt x="39956" y="48795"/>
                    <a:pt x="40030" y="48805"/>
                  </a:cubicBezTo>
                  <a:cubicBezTo>
                    <a:pt x="41479" y="48958"/>
                    <a:pt x="42913" y="49165"/>
                    <a:pt x="44343" y="49426"/>
                  </a:cubicBezTo>
                  <a:cubicBezTo>
                    <a:pt x="44412" y="49436"/>
                    <a:pt x="44485" y="49446"/>
                    <a:pt x="44554" y="49456"/>
                  </a:cubicBezTo>
                  <a:cubicBezTo>
                    <a:pt x="51706" y="50801"/>
                    <a:pt x="58507" y="53517"/>
                    <a:pt x="64584" y="57440"/>
                  </a:cubicBezTo>
                  <a:cubicBezTo>
                    <a:pt x="65032" y="57730"/>
                    <a:pt x="65481" y="58026"/>
                    <a:pt x="65924" y="58332"/>
                  </a:cubicBezTo>
                  <a:lnTo>
                    <a:pt x="66166" y="58499"/>
                  </a:lnTo>
                  <a:cubicBezTo>
                    <a:pt x="66215" y="58539"/>
                    <a:pt x="66269" y="58573"/>
                    <a:pt x="66319" y="58613"/>
                  </a:cubicBezTo>
                  <a:cubicBezTo>
                    <a:pt x="67975" y="59771"/>
                    <a:pt x="69571" y="61008"/>
                    <a:pt x="71094" y="62334"/>
                  </a:cubicBezTo>
                  <a:cubicBezTo>
                    <a:pt x="75504" y="65908"/>
                    <a:pt x="80901" y="67775"/>
                    <a:pt x="86325" y="67775"/>
                  </a:cubicBezTo>
                  <a:cubicBezTo>
                    <a:pt x="90341" y="67775"/>
                    <a:pt x="94372" y="66751"/>
                    <a:pt x="98028" y="64640"/>
                  </a:cubicBezTo>
                  <a:lnTo>
                    <a:pt x="98640" y="64290"/>
                  </a:lnTo>
                  <a:cubicBezTo>
                    <a:pt x="113036" y="55981"/>
                    <a:pt x="114830" y="35951"/>
                    <a:pt x="102203" y="25138"/>
                  </a:cubicBezTo>
                  <a:cubicBezTo>
                    <a:pt x="98028" y="21560"/>
                    <a:pt x="93563" y="18307"/>
                    <a:pt x="88857" y="15419"/>
                  </a:cubicBezTo>
                  <a:cubicBezTo>
                    <a:pt x="75850" y="7435"/>
                    <a:pt x="60966" y="2216"/>
                    <a:pt x="45018" y="570"/>
                  </a:cubicBezTo>
                  <a:cubicBezTo>
                    <a:pt x="44811" y="555"/>
                    <a:pt x="44609" y="530"/>
                    <a:pt x="44407" y="511"/>
                  </a:cubicBezTo>
                  <a:cubicBezTo>
                    <a:pt x="44022" y="471"/>
                    <a:pt x="43643" y="437"/>
                    <a:pt x="43253" y="407"/>
                  </a:cubicBezTo>
                  <a:cubicBezTo>
                    <a:pt x="42741" y="363"/>
                    <a:pt x="42238" y="318"/>
                    <a:pt x="41726" y="284"/>
                  </a:cubicBezTo>
                  <a:lnTo>
                    <a:pt x="41381" y="259"/>
                  </a:lnTo>
                  <a:cubicBezTo>
                    <a:pt x="38938" y="87"/>
                    <a:pt x="36487" y="1"/>
                    <a:pt x="340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3" name="Google Shape;9511;p92">
              <a:extLst>
                <a:ext uri="{FF2B5EF4-FFF2-40B4-BE49-F238E27FC236}">
                  <a16:creationId xmlns:a16="http://schemas.microsoft.com/office/drawing/2014/main" id="{FB2EE0CA-AAEB-45E9-930E-0BF2D0FAC64E}"/>
                </a:ext>
              </a:extLst>
            </p:cNvPr>
            <p:cNvSpPr/>
            <p:nvPr/>
          </p:nvSpPr>
          <p:spPr>
            <a:xfrm>
              <a:off x="2559328" y="2381300"/>
              <a:ext cx="1294" cy="21877"/>
            </a:xfrm>
            <a:custGeom>
              <a:avLst/>
              <a:gdLst/>
              <a:ahLst/>
              <a:cxnLst/>
              <a:rect l="l" t="t" r="r" b="b"/>
              <a:pathLst>
                <a:path w="395" h="6680" extrusionOk="0">
                  <a:moveTo>
                    <a:pt x="395" y="1"/>
                  </a:moveTo>
                  <a:cubicBezTo>
                    <a:pt x="193" y="2219"/>
                    <a:pt x="65" y="4447"/>
                    <a:pt x="1" y="6679"/>
                  </a:cubicBezTo>
                  <a:lnTo>
                    <a:pt x="15" y="6679"/>
                  </a:lnTo>
                  <a:cubicBezTo>
                    <a:pt x="70" y="4447"/>
                    <a:pt x="198" y="2224"/>
                    <a:pt x="395" y="1"/>
                  </a:cubicBezTo>
                  <a:close/>
                </a:path>
              </a:pathLst>
            </a:custGeom>
            <a:solidFill>
              <a:srgbClr val="A5B7C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4" name="Google Shape;9512;p92">
              <a:extLst>
                <a:ext uri="{FF2B5EF4-FFF2-40B4-BE49-F238E27FC236}">
                  <a16:creationId xmlns:a16="http://schemas.microsoft.com/office/drawing/2014/main" id="{79030F7C-AE56-42F8-B8CF-91BCDB7E56B9}"/>
                </a:ext>
              </a:extLst>
            </p:cNvPr>
            <p:cNvSpPr/>
            <p:nvPr/>
          </p:nvSpPr>
          <p:spPr>
            <a:xfrm>
              <a:off x="2565429" y="2084349"/>
              <a:ext cx="327628" cy="318828"/>
            </a:xfrm>
            <a:custGeom>
              <a:avLst/>
              <a:gdLst/>
              <a:ahLst/>
              <a:cxnLst/>
              <a:rect l="l" t="t" r="r" b="b"/>
              <a:pathLst>
                <a:path w="100039" h="97352" extrusionOk="0">
                  <a:moveTo>
                    <a:pt x="75862" y="1"/>
                  </a:moveTo>
                  <a:cubicBezTo>
                    <a:pt x="73475" y="1"/>
                    <a:pt x="71037" y="363"/>
                    <a:pt x="68610" y="1132"/>
                  </a:cubicBezTo>
                  <a:cubicBezTo>
                    <a:pt x="68344" y="1221"/>
                    <a:pt x="68088" y="1304"/>
                    <a:pt x="67821" y="1398"/>
                  </a:cubicBezTo>
                  <a:cubicBezTo>
                    <a:pt x="50739" y="7450"/>
                    <a:pt x="35693" y="17810"/>
                    <a:pt x="23992" y="31181"/>
                  </a:cubicBezTo>
                  <a:cubicBezTo>
                    <a:pt x="23712" y="31482"/>
                    <a:pt x="23436" y="31782"/>
                    <a:pt x="23164" y="32098"/>
                  </a:cubicBezTo>
                  <a:cubicBezTo>
                    <a:pt x="11277" y="46021"/>
                    <a:pt x="3391" y="62709"/>
                    <a:pt x="1" y="80328"/>
                  </a:cubicBezTo>
                  <a:cubicBezTo>
                    <a:pt x="2554" y="68739"/>
                    <a:pt x="12822" y="61297"/>
                    <a:pt x="23723" y="61297"/>
                  </a:cubicBezTo>
                  <a:cubicBezTo>
                    <a:pt x="27782" y="61297"/>
                    <a:pt x="31928" y="62329"/>
                    <a:pt x="35796" y="64562"/>
                  </a:cubicBezTo>
                  <a:cubicBezTo>
                    <a:pt x="44628" y="69658"/>
                    <a:pt x="49414" y="79756"/>
                    <a:pt x="47546" y="89781"/>
                  </a:cubicBezTo>
                  <a:cubicBezTo>
                    <a:pt x="47077" y="92285"/>
                    <a:pt x="46787" y="94818"/>
                    <a:pt x="46663" y="97351"/>
                  </a:cubicBezTo>
                  <a:lnTo>
                    <a:pt x="46673" y="97351"/>
                  </a:lnTo>
                  <a:cubicBezTo>
                    <a:pt x="47166" y="87504"/>
                    <a:pt x="50227" y="77957"/>
                    <a:pt x="55550" y="69663"/>
                  </a:cubicBezTo>
                  <a:lnTo>
                    <a:pt x="55554" y="69673"/>
                  </a:lnTo>
                  <a:cubicBezTo>
                    <a:pt x="60882" y="61417"/>
                    <a:pt x="68309" y="54651"/>
                    <a:pt x="77082" y="50131"/>
                  </a:cubicBezTo>
                  <a:cubicBezTo>
                    <a:pt x="79251" y="49007"/>
                    <a:pt x="81503" y="48027"/>
                    <a:pt x="83834" y="47189"/>
                  </a:cubicBezTo>
                  <a:cubicBezTo>
                    <a:pt x="93523" y="43714"/>
                    <a:pt x="100039" y="34611"/>
                    <a:pt x="100039" y="24316"/>
                  </a:cubicBezTo>
                  <a:cubicBezTo>
                    <a:pt x="100039" y="10476"/>
                    <a:pt x="88701" y="1"/>
                    <a:pt x="758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5" name="Google Shape;9513;p92">
              <a:extLst>
                <a:ext uri="{FF2B5EF4-FFF2-40B4-BE49-F238E27FC236}">
                  <a16:creationId xmlns:a16="http://schemas.microsoft.com/office/drawing/2014/main" id="{943988CA-C780-4AD2-A46D-F1F90576290F}"/>
                </a:ext>
              </a:extLst>
            </p:cNvPr>
            <p:cNvSpPr/>
            <p:nvPr/>
          </p:nvSpPr>
          <p:spPr>
            <a:xfrm>
              <a:off x="2560618" y="2347407"/>
              <a:ext cx="4814" cy="33896"/>
            </a:xfrm>
            <a:custGeom>
              <a:avLst/>
              <a:gdLst/>
              <a:ahLst/>
              <a:cxnLst/>
              <a:rect l="l" t="t" r="r" b="b"/>
              <a:pathLst>
                <a:path w="1470" h="10350" extrusionOk="0">
                  <a:moveTo>
                    <a:pt x="1470" y="0"/>
                  </a:moveTo>
                  <a:lnTo>
                    <a:pt x="1470" y="0"/>
                  </a:lnTo>
                  <a:cubicBezTo>
                    <a:pt x="1401" y="306"/>
                    <a:pt x="1337" y="611"/>
                    <a:pt x="1282" y="917"/>
                  </a:cubicBezTo>
                  <a:cubicBezTo>
                    <a:pt x="711" y="4042"/>
                    <a:pt x="287" y="7191"/>
                    <a:pt x="1" y="10350"/>
                  </a:cubicBezTo>
                  <a:cubicBezTo>
                    <a:pt x="316" y="6875"/>
                    <a:pt x="809" y="3421"/>
                    <a:pt x="1470" y="0"/>
                  </a:cubicBezTo>
                  <a:close/>
                </a:path>
              </a:pathLst>
            </a:custGeom>
            <a:solidFill>
              <a:srgbClr val="667E9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66" name="Google Shape;9514;p92">
              <a:extLst>
                <a:ext uri="{FF2B5EF4-FFF2-40B4-BE49-F238E27FC236}">
                  <a16:creationId xmlns:a16="http://schemas.microsoft.com/office/drawing/2014/main" id="{4833013A-20DD-4053-92CC-672E69ECCFAC}"/>
                </a:ext>
              </a:extLst>
            </p:cNvPr>
            <p:cNvSpPr/>
            <p:nvPr/>
          </p:nvSpPr>
          <p:spPr>
            <a:xfrm>
              <a:off x="2559249" y="2285083"/>
              <a:ext cx="222808" cy="417520"/>
            </a:xfrm>
            <a:custGeom>
              <a:avLst/>
              <a:gdLst/>
              <a:ahLst/>
              <a:cxnLst/>
              <a:rect l="l" t="t" r="r" b="b"/>
              <a:pathLst>
                <a:path w="68033" h="127487" extrusionOk="0">
                  <a:moveTo>
                    <a:pt x="25602" y="1"/>
                  </a:moveTo>
                  <a:cubicBezTo>
                    <a:pt x="14703" y="1"/>
                    <a:pt x="4439" y="7441"/>
                    <a:pt x="1883" y="19035"/>
                  </a:cubicBezTo>
                  <a:cubicBezTo>
                    <a:pt x="1227" y="22455"/>
                    <a:pt x="734" y="25910"/>
                    <a:pt x="419" y="29385"/>
                  </a:cubicBezTo>
                  <a:cubicBezTo>
                    <a:pt x="222" y="31603"/>
                    <a:pt x="94" y="33835"/>
                    <a:pt x="35" y="36063"/>
                  </a:cubicBezTo>
                  <a:cubicBezTo>
                    <a:pt x="10" y="36975"/>
                    <a:pt x="0" y="37887"/>
                    <a:pt x="0" y="38798"/>
                  </a:cubicBezTo>
                  <a:cubicBezTo>
                    <a:pt x="0" y="56881"/>
                    <a:pt x="4588" y="73904"/>
                    <a:pt x="12671" y="88749"/>
                  </a:cubicBezTo>
                  <a:lnTo>
                    <a:pt x="12691" y="88739"/>
                  </a:lnTo>
                  <a:cubicBezTo>
                    <a:pt x="13125" y="89537"/>
                    <a:pt x="13568" y="90331"/>
                    <a:pt x="14022" y="91119"/>
                  </a:cubicBezTo>
                  <a:cubicBezTo>
                    <a:pt x="22883" y="106467"/>
                    <a:pt x="35042" y="118709"/>
                    <a:pt x="49088" y="127487"/>
                  </a:cubicBezTo>
                  <a:cubicBezTo>
                    <a:pt x="44716" y="124746"/>
                    <a:pt x="40552" y="121676"/>
                    <a:pt x="36624" y="118320"/>
                  </a:cubicBezTo>
                  <a:cubicBezTo>
                    <a:pt x="23997" y="107507"/>
                    <a:pt x="25796" y="87482"/>
                    <a:pt x="40192" y="79163"/>
                  </a:cubicBezTo>
                  <a:lnTo>
                    <a:pt x="40803" y="78813"/>
                  </a:lnTo>
                  <a:cubicBezTo>
                    <a:pt x="44454" y="76704"/>
                    <a:pt x="48478" y="75683"/>
                    <a:pt x="52488" y="75683"/>
                  </a:cubicBezTo>
                  <a:cubicBezTo>
                    <a:pt x="58037" y="75683"/>
                    <a:pt x="63561" y="77639"/>
                    <a:pt x="68033" y="81376"/>
                  </a:cubicBezTo>
                  <a:cubicBezTo>
                    <a:pt x="63232" y="77255"/>
                    <a:pt x="59166" y="72352"/>
                    <a:pt x="56012" y="66871"/>
                  </a:cubicBezTo>
                  <a:cubicBezTo>
                    <a:pt x="55559" y="66078"/>
                    <a:pt x="55120" y="65279"/>
                    <a:pt x="54706" y="64471"/>
                  </a:cubicBezTo>
                  <a:cubicBezTo>
                    <a:pt x="54642" y="64348"/>
                    <a:pt x="54583" y="64220"/>
                    <a:pt x="54514" y="64096"/>
                  </a:cubicBezTo>
                  <a:cubicBezTo>
                    <a:pt x="54272" y="63618"/>
                    <a:pt x="54041" y="63145"/>
                    <a:pt x="53819" y="62667"/>
                  </a:cubicBezTo>
                  <a:cubicBezTo>
                    <a:pt x="53691" y="62396"/>
                    <a:pt x="53558" y="62115"/>
                    <a:pt x="53435" y="61839"/>
                  </a:cubicBezTo>
                  <a:cubicBezTo>
                    <a:pt x="53164" y="61243"/>
                    <a:pt x="52902" y="60637"/>
                    <a:pt x="52656" y="60035"/>
                  </a:cubicBezTo>
                  <a:cubicBezTo>
                    <a:pt x="52567" y="59823"/>
                    <a:pt x="52488" y="59616"/>
                    <a:pt x="52409" y="59399"/>
                  </a:cubicBezTo>
                  <a:cubicBezTo>
                    <a:pt x="52212" y="58902"/>
                    <a:pt x="52020" y="58404"/>
                    <a:pt x="51843" y="57901"/>
                  </a:cubicBezTo>
                  <a:cubicBezTo>
                    <a:pt x="49305" y="50888"/>
                    <a:pt x="48196" y="43461"/>
                    <a:pt x="48550" y="36058"/>
                  </a:cubicBezTo>
                  <a:cubicBezTo>
                    <a:pt x="48674" y="33525"/>
                    <a:pt x="48964" y="30992"/>
                    <a:pt x="49433" y="28488"/>
                  </a:cubicBezTo>
                  <a:cubicBezTo>
                    <a:pt x="51301" y="18463"/>
                    <a:pt x="46510" y="8365"/>
                    <a:pt x="37683" y="3269"/>
                  </a:cubicBezTo>
                  <a:cubicBezTo>
                    <a:pt x="33812" y="1033"/>
                    <a:pt x="29663" y="1"/>
                    <a:pt x="256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C5BD849-7308-4441-A8F5-CDDB126E56A6}"/>
              </a:ext>
            </a:extLst>
          </p:cNvPr>
          <p:cNvSpPr txBox="1"/>
          <p:nvPr/>
        </p:nvSpPr>
        <p:spPr>
          <a:xfrm>
            <a:off x="887472" y="4858365"/>
            <a:ext cx="3832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ML techniques is a great arsenal, however expertise in the problem field and appropriate data play a crucial role. </a:t>
            </a:r>
          </a:p>
        </p:txBody>
      </p:sp>
    </p:spTree>
    <p:extLst>
      <p:ext uri="{BB962C8B-B14F-4D97-AF65-F5344CB8AC3E}">
        <p14:creationId xmlns:p14="http://schemas.microsoft.com/office/powerpoint/2010/main" val="1191659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11DD-56E7-4F8A-9F8A-0E01C172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198" y="2800350"/>
            <a:ext cx="10353762" cy="1257300"/>
          </a:xfrm>
        </p:spPr>
        <p:txBody>
          <a:bodyPr>
            <a:normAutofit/>
          </a:bodyPr>
          <a:lstStyle/>
          <a:p>
            <a:r>
              <a:rPr lang="en-GB" sz="6600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2223448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346;p43">
            <a:extLst>
              <a:ext uri="{FF2B5EF4-FFF2-40B4-BE49-F238E27FC236}">
                <a16:creationId xmlns:a16="http://schemas.microsoft.com/office/drawing/2014/main" id="{CE6C1074-DFA5-42E3-A1E0-D7DEF02A10E9}"/>
              </a:ext>
            </a:extLst>
          </p:cNvPr>
          <p:cNvCxnSpPr/>
          <p:nvPr/>
        </p:nvCxnSpPr>
        <p:spPr>
          <a:xfrm>
            <a:off x="4136670" y="3748544"/>
            <a:ext cx="2142191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" name="Google Shape;1344;p43">
            <a:extLst>
              <a:ext uri="{FF2B5EF4-FFF2-40B4-BE49-F238E27FC236}">
                <a16:creationId xmlns:a16="http://schemas.microsoft.com/office/drawing/2014/main" id="{B01F8BC4-0CE4-4EC6-B4EE-5ACF4148B3AC}"/>
              </a:ext>
            </a:extLst>
          </p:cNvPr>
          <p:cNvCxnSpPr/>
          <p:nvPr/>
        </p:nvCxnSpPr>
        <p:spPr>
          <a:xfrm>
            <a:off x="4301719" y="3039537"/>
            <a:ext cx="1812092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" name="Google Shape;1342;p43">
            <a:extLst>
              <a:ext uri="{FF2B5EF4-FFF2-40B4-BE49-F238E27FC236}">
                <a16:creationId xmlns:a16="http://schemas.microsoft.com/office/drawing/2014/main" id="{B4E073C5-8BD5-499B-BE54-65F85268D9E4}"/>
              </a:ext>
            </a:extLst>
          </p:cNvPr>
          <p:cNvCxnSpPr/>
          <p:nvPr/>
        </p:nvCxnSpPr>
        <p:spPr>
          <a:xfrm>
            <a:off x="4351609" y="2260877"/>
            <a:ext cx="157934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" name="Google Shape;1348;p43">
            <a:extLst>
              <a:ext uri="{FF2B5EF4-FFF2-40B4-BE49-F238E27FC236}">
                <a16:creationId xmlns:a16="http://schemas.microsoft.com/office/drawing/2014/main" id="{E0513C2B-1092-4539-84E0-9F341390F5F4}"/>
              </a:ext>
            </a:extLst>
          </p:cNvPr>
          <p:cNvCxnSpPr/>
          <p:nvPr/>
        </p:nvCxnSpPr>
        <p:spPr>
          <a:xfrm>
            <a:off x="3995833" y="4509054"/>
            <a:ext cx="2423866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" name="Google Shape;1334;p43">
            <a:extLst>
              <a:ext uri="{FF2B5EF4-FFF2-40B4-BE49-F238E27FC236}">
                <a16:creationId xmlns:a16="http://schemas.microsoft.com/office/drawing/2014/main" id="{8F396181-4DF3-4B96-96E1-FCC39F8829EC}"/>
              </a:ext>
            </a:extLst>
          </p:cNvPr>
          <p:cNvGrpSpPr/>
          <p:nvPr/>
        </p:nvGrpSpPr>
        <p:grpSpPr>
          <a:xfrm>
            <a:off x="539079" y="1378894"/>
            <a:ext cx="5391873" cy="5044209"/>
            <a:chOff x="3778727" y="4460423"/>
            <a:chExt cx="720160" cy="647437"/>
          </a:xfrm>
        </p:grpSpPr>
        <p:sp>
          <p:nvSpPr>
            <p:cNvPr id="19" name="Google Shape;1335;p43">
              <a:extLst>
                <a:ext uri="{FF2B5EF4-FFF2-40B4-BE49-F238E27FC236}">
                  <a16:creationId xmlns:a16="http://schemas.microsoft.com/office/drawing/2014/main" id="{EEFF9290-0925-446F-836D-C92428B72AB7}"/>
                </a:ext>
              </a:extLst>
            </p:cNvPr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" sz="12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Model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Selection</a:t>
              </a:r>
              <a:endParaRPr sz="18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0" name="Google Shape;1336;p43">
              <a:extLst>
                <a:ext uri="{FF2B5EF4-FFF2-40B4-BE49-F238E27FC236}">
                  <a16:creationId xmlns:a16="http://schemas.microsoft.com/office/drawing/2014/main" id="{3E300BD8-F2EA-4056-BB2E-0B65D5CE6E6A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" sz="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Model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Evaluation</a:t>
              </a:r>
              <a:endParaRPr sz="18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1" name="Google Shape;1337;p43">
              <a:extLst>
                <a:ext uri="{FF2B5EF4-FFF2-40B4-BE49-F238E27FC236}">
                  <a16:creationId xmlns:a16="http://schemas.microsoft.com/office/drawing/2014/main" id="{3603CB4E-A81D-4D75-A7D1-AEC6E1C410AC}"/>
                </a:ext>
              </a:extLst>
            </p:cNvPr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Definition of the Problem</a:t>
              </a:r>
              <a:endParaRPr sz="18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2" name="Google Shape;1338;p43">
              <a:extLst>
                <a:ext uri="{FF2B5EF4-FFF2-40B4-BE49-F238E27FC236}">
                  <a16:creationId xmlns:a16="http://schemas.microsoft.com/office/drawing/2014/main" id="{3761C99E-C042-494A-B575-925A088CA2A0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Data Preprocessing</a:t>
              </a:r>
              <a:endParaRPr sz="18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3" name="Google Shape;1339;p43">
              <a:extLst>
                <a:ext uri="{FF2B5EF4-FFF2-40B4-BE49-F238E27FC236}">
                  <a16:creationId xmlns:a16="http://schemas.microsoft.com/office/drawing/2014/main" id="{4E0BD040-C2FC-49F8-AE86-7FF2BB7F5BA0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" sz="1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Exploratory Data Analysis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EDA</a:t>
              </a:r>
              <a:endParaRPr sz="18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4" name="Google Shape;1340;p43">
              <a:extLst>
                <a:ext uri="{FF2B5EF4-FFF2-40B4-BE49-F238E27FC236}">
                  <a16:creationId xmlns:a16="http://schemas.microsoft.com/office/drawing/2014/main" id="{A2FDC285-D7ED-4F49-8A7F-7EFEE4C24187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en" sz="1800" b="1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Feature Engineering &amp;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800" b="1" i="0" u="none" strike="noStrike" cap="none" dirty="0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rPr>
                <a:t>Selection</a:t>
              </a:r>
              <a:endParaRPr sz="1800" b="1" i="0" u="none" strike="noStrike" cap="none" dirty="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  <p:sp>
          <p:nvSpPr>
            <p:cNvPr id="25" name="Google Shape;1341;p43">
              <a:extLst>
                <a:ext uri="{FF2B5EF4-FFF2-40B4-BE49-F238E27FC236}">
                  <a16:creationId xmlns:a16="http://schemas.microsoft.com/office/drawing/2014/main" id="{2B7F8F28-41B5-436F-9321-2E8B45F26013}"/>
                </a:ext>
              </a:extLst>
            </p:cNvPr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1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endParaRPr>
            </a:p>
          </p:txBody>
        </p:sp>
      </p:grpSp>
      <p:sp>
        <p:nvSpPr>
          <p:cNvPr id="8" name="Google Shape;1343;p43">
            <a:extLst>
              <a:ext uri="{FF2B5EF4-FFF2-40B4-BE49-F238E27FC236}">
                <a16:creationId xmlns:a16="http://schemas.microsoft.com/office/drawing/2014/main" id="{26518A9E-F0B2-4D8A-8595-63688CBE8EF1}"/>
              </a:ext>
            </a:extLst>
          </p:cNvPr>
          <p:cNvSpPr txBox="1"/>
          <p:nvPr/>
        </p:nvSpPr>
        <p:spPr>
          <a:xfrm>
            <a:off x="5942819" y="2002045"/>
            <a:ext cx="4164304" cy="5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  Credit Card Approval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sz="16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0" name="Google Shape;1345;p43">
            <a:extLst>
              <a:ext uri="{FF2B5EF4-FFF2-40B4-BE49-F238E27FC236}">
                <a16:creationId xmlns:a16="http://schemas.microsoft.com/office/drawing/2014/main" id="{894A78EB-0A6C-4A7A-9051-4892259EF4A8}"/>
              </a:ext>
            </a:extLst>
          </p:cNvPr>
          <p:cNvSpPr txBox="1"/>
          <p:nvPr/>
        </p:nvSpPr>
        <p:spPr>
          <a:xfrm>
            <a:off x="6201146" y="2469987"/>
            <a:ext cx="5620740" cy="1128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Get to know your data, Descriptive statistics, histograms, distribution plots, missing values, outlier detection, duplicate values</a:t>
            </a:r>
            <a:endParaRPr sz="16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2" name="Google Shape;1347;p43">
            <a:extLst>
              <a:ext uri="{FF2B5EF4-FFF2-40B4-BE49-F238E27FC236}">
                <a16:creationId xmlns:a16="http://schemas.microsoft.com/office/drawing/2014/main" id="{C9561BAC-56F1-452F-979B-BD0F2C4DFAD2}"/>
              </a:ext>
            </a:extLst>
          </p:cNvPr>
          <p:cNvSpPr txBox="1"/>
          <p:nvPr/>
        </p:nvSpPr>
        <p:spPr>
          <a:xfrm>
            <a:off x="6332588" y="3319896"/>
            <a:ext cx="5489298" cy="869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Data cleaning (duplicates, missing values, redundant data, outliers)</a:t>
            </a:r>
            <a:endParaRPr sz="16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4" name="Google Shape;1349;p43">
            <a:extLst>
              <a:ext uri="{FF2B5EF4-FFF2-40B4-BE49-F238E27FC236}">
                <a16:creationId xmlns:a16="http://schemas.microsoft.com/office/drawing/2014/main" id="{9EB12967-5291-40B3-ADFB-6C8E62D978E8}"/>
              </a:ext>
            </a:extLst>
          </p:cNvPr>
          <p:cNvSpPr txBox="1"/>
          <p:nvPr/>
        </p:nvSpPr>
        <p:spPr>
          <a:xfrm>
            <a:off x="6488912" y="4229717"/>
            <a:ext cx="5332974" cy="5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Feature Scaling, Data imputation, Feature engineering and feature selection, Data augmentation</a:t>
            </a:r>
            <a:endParaRPr sz="16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5" name="Google Shape;1350;p43">
            <a:extLst>
              <a:ext uri="{FF2B5EF4-FFF2-40B4-BE49-F238E27FC236}">
                <a16:creationId xmlns:a16="http://schemas.microsoft.com/office/drawing/2014/main" id="{CECD4169-04D0-4A52-8427-55E7BD9459D6}"/>
              </a:ext>
            </a:extLst>
          </p:cNvPr>
          <p:cNvCxnSpPr/>
          <p:nvPr/>
        </p:nvCxnSpPr>
        <p:spPr>
          <a:xfrm>
            <a:off x="3842643" y="5290333"/>
            <a:ext cx="2730247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" name="Google Shape;1351;p43">
            <a:extLst>
              <a:ext uri="{FF2B5EF4-FFF2-40B4-BE49-F238E27FC236}">
                <a16:creationId xmlns:a16="http://schemas.microsoft.com/office/drawing/2014/main" id="{4662A88A-CB3B-4885-BB5F-A39DE0C36F06}"/>
              </a:ext>
            </a:extLst>
          </p:cNvPr>
          <p:cNvSpPr txBox="1"/>
          <p:nvPr/>
        </p:nvSpPr>
        <p:spPr>
          <a:xfrm>
            <a:off x="6686174" y="5021511"/>
            <a:ext cx="5135711" cy="5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Split data, train model on cross validation, hyperparameter tuning </a:t>
            </a:r>
            <a:endParaRPr sz="16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cxnSp>
        <p:nvCxnSpPr>
          <p:cNvPr id="17" name="Google Shape;1352;p43">
            <a:extLst>
              <a:ext uri="{FF2B5EF4-FFF2-40B4-BE49-F238E27FC236}">
                <a16:creationId xmlns:a16="http://schemas.microsoft.com/office/drawing/2014/main" id="{85DE6E5A-33FB-4978-AB27-EB9FDFFEA907}"/>
              </a:ext>
            </a:extLst>
          </p:cNvPr>
          <p:cNvCxnSpPr/>
          <p:nvPr/>
        </p:nvCxnSpPr>
        <p:spPr>
          <a:xfrm>
            <a:off x="3878253" y="6001872"/>
            <a:ext cx="3035636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Google Shape;1353;p43">
            <a:extLst>
              <a:ext uri="{FF2B5EF4-FFF2-40B4-BE49-F238E27FC236}">
                <a16:creationId xmlns:a16="http://schemas.microsoft.com/office/drawing/2014/main" id="{2B2F6A88-729A-4CDA-BF23-18370033A698}"/>
              </a:ext>
            </a:extLst>
          </p:cNvPr>
          <p:cNvSpPr txBox="1"/>
          <p:nvPr/>
        </p:nvSpPr>
        <p:spPr>
          <a:xfrm>
            <a:off x="6994307" y="5747988"/>
            <a:ext cx="4827578" cy="53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  <a:latin typeface="Catamaran"/>
                <a:ea typeface="Catamaran"/>
                <a:cs typeface="Catamaran"/>
                <a:sym typeface="Catamaran"/>
              </a:rPr>
              <a:t>Evaluate model performance on test set (Precision recall, ROC ,PR curve, Confusion matrix)</a:t>
            </a:r>
            <a:endParaRPr sz="1600" dirty="0">
              <a:solidFill>
                <a:schemeClr val="tx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AE102F-54FB-4B67-A00E-9CCB15537FBA}"/>
              </a:ext>
            </a:extLst>
          </p:cNvPr>
          <p:cNvSpPr/>
          <p:nvPr/>
        </p:nvSpPr>
        <p:spPr>
          <a:xfrm>
            <a:off x="157115" y="96311"/>
            <a:ext cx="4629873" cy="694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200" dirty="0">
                <a:solidFill>
                  <a:schemeClr val="tx1"/>
                </a:solidFill>
              </a:rPr>
              <a:t>Pipeline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72231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AF66284-D84D-4DA6-B4CD-DE99CE708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51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342DFD-5FF3-4D14-B946-EE46F4D4F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224" y="0"/>
            <a:ext cx="465377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A7CEB-5E60-4410-B216-E63BB9117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5418" y="1466426"/>
            <a:ext cx="3775546" cy="5068147"/>
          </a:xfrm>
          <a:effectLst/>
        </p:spPr>
        <p:txBody>
          <a:bodyPr anchor="ctr">
            <a:normAutofit fontScale="77500" lnSpcReduction="20000"/>
          </a:bodyPr>
          <a:lstStyle/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just"/>
            <a:r>
              <a:rPr lang="en-GB" dirty="0"/>
              <a:t>Two dataset were given: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the first one with customers </a:t>
            </a:r>
            <a:r>
              <a:rPr lang="en-GB" b="1" i="1" dirty="0"/>
              <a:t>application information </a:t>
            </a:r>
            <a:r>
              <a:rPr lang="en-GB" dirty="0"/>
              <a:t>and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the second one with </a:t>
            </a:r>
            <a:r>
              <a:rPr lang="en-GB" b="1" i="1" dirty="0"/>
              <a:t>credit information</a:t>
            </a:r>
            <a:r>
              <a:rPr lang="en-GB" dirty="0"/>
              <a:t> history per customer.</a:t>
            </a:r>
          </a:p>
          <a:p>
            <a:pPr algn="just"/>
            <a:r>
              <a:rPr lang="en-GB" dirty="0"/>
              <a:t>The </a:t>
            </a:r>
            <a:r>
              <a:rPr lang="en-GB" b="1" i="1" u="sng" dirty="0"/>
              <a:t>task</a:t>
            </a:r>
            <a:r>
              <a:rPr lang="en-GB" dirty="0"/>
              <a:t> is to build a machine learning algorithm to predict if an applicant for credit card is classified as ‘Approval’ or ‘</a:t>
            </a:r>
            <a:r>
              <a:rPr lang="en-GB" dirty="0" err="1"/>
              <a:t>Non_approval</a:t>
            </a:r>
            <a:r>
              <a:rPr lang="en-GB" dirty="0"/>
              <a:t>’ client.</a:t>
            </a:r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  <a:p>
            <a:pPr algn="l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632817-2C1C-49FD-A380-C08BB77FB2A5}"/>
              </a:ext>
            </a:extLst>
          </p:cNvPr>
          <p:cNvSpPr/>
          <p:nvPr/>
        </p:nvSpPr>
        <p:spPr>
          <a:xfrm>
            <a:off x="7550175" y="296226"/>
            <a:ext cx="4629873" cy="694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Problem Definition</a:t>
            </a:r>
          </a:p>
        </p:txBody>
      </p:sp>
      <p:grpSp>
        <p:nvGrpSpPr>
          <p:cNvPr id="7" name="Google Shape;1923;p48">
            <a:extLst>
              <a:ext uri="{FF2B5EF4-FFF2-40B4-BE49-F238E27FC236}">
                <a16:creationId xmlns:a16="http://schemas.microsoft.com/office/drawing/2014/main" id="{F9124E38-70E9-46C3-9D16-9FB545B384F6}"/>
              </a:ext>
            </a:extLst>
          </p:cNvPr>
          <p:cNvGrpSpPr/>
          <p:nvPr/>
        </p:nvGrpSpPr>
        <p:grpSpPr>
          <a:xfrm>
            <a:off x="1357609" y="1466426"/>
            <a:ext cx="404980" cy="405056"/>
            <a:chOff x="3706812" y="1035050"/>
            <a:chExt cx="4792662" cy="4787899"/>
          </a:xfrm>
        </p:grpSpPr>
        <p:sp>
          <p:nvSpPr>
            <p:cNvPr id="9" name="Google Shape;1924;p48">
              <a:extLst>
                <a:ext uri="{FF2B5EF4-FFF2-40B4-BE49-F238E27FC236}">
                  <a16:creationId xmlns:a16="http://schemas.microsoft.com/office/drawing/2014/main" id="{310BD33C-AA93-4E30-B839-3129BC22B77A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925;p48">
              <a:extLst>
                <a:ext uri="{FF2B5EF4-FFF2-40B4-BE49-F238E27FC236}">
                  <a16:creationId xmlns:a16="http://schemas.microsoft.com/office/drawing/2014/main" id="{1FE0A92F-55A4-4F73-9A78-7E8DC2FAA02C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926;p48">
              <a:extLst>
                <a:ext uri="{FF2B5EF4-FFF2-40B4-BE49-F238E27FC236}">
                  <a16:creationId xmlns:a16="http://schemas.microsoft.com/office/drawing/2014/main" id="{F412BAAE-B47C-4D1B-B124-C3ED170054F8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927;p48">
              <a:extLst>
                <a:ext uri="{FF2B5EF4-FFF2-40B4-BE49-F238E27FC236}">
                  <a16:creationId xmlns:a16="http://schemas.microsoft.com/office/drawing/2014/main" id="{F713FED0-B294-4730-A6D2-8F69E4CFA12D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928;p48">
              <a:extLst>
                <a:ext uri="{FF2B5EF4-FFF2-40B4-BE49-F238E27FC236}">
                  <a16:creationId xmlns:a16="http://schemas.microsoft.com/office/drawing/2014/main" id="{29AAF08E-5CC4-4199-8E8E-2C246128C3FF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929;p48">
              <a:extLst>
                <a:ext uri="{FF2B5EF4-FFF2-40B4-BE49-F238E27FC236}">
                  <a16:creationId xmlns:a16="http://schemas.microsoft.com/office/drawing/2014/main" id="{660AF680-948C-4A36-BFCA-21496154B010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1923;p48">
            <a:extLst>
              <a:ext uri="{FF2B5EF4-FFF2-40B4-BE49-F238E27FC236}">
                <a16:creationId xmlns:a16="http://schemas.microsoft.com/office/drawing/2014/main" id="{149559AD-CC94-46B8-ADBE-E2557AD05786}"/>
              </a:ext>
            </a:extLst>
          </p:cNvPr>
          <p:cNvGrpSpPr/>
          <p:nvPr/>
        </p:nvGrpSpPr>
        <p:grpSpPr>
          <a:xfrm>
            <a:off x="1357609" y="3406672"/>
            <a:ext cx="404980" cy="405056"/>
            <a:chOff x="3706812" y="1035050"/>
            <a:chExt cx="4792662" cy="4787899"/>
          </a:xfrm>
        </p:grpSpPr>
        <p:sp>
          <p:nvSpPr>
            <p:cNvPr id="17" name="Google Shape;1924;p48">
              <a:extLst>
                <a:ext uri="{FF2B5EF4-FFF2-40B4-BE49-F238E27FC236}">
                  <a16:creationId xmlns:a16="http://schemas.microsoft.com/office/drawing/2014/main" id="{27603C6E-4AC1-4CA1-8F92-C40DE174A5E9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25;p48">
              <a:extLst>
                <a:ext uri="{FF2B5EF4-FFF2-40B4-BE49-F238E27FC236}">
                  <a16:creationId xmlns:a16="http://schemas.microsoft.com/office/drawing/2014/main" id="{322E6309-4FB7-43B0-B5CA-4568FDF0E949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26;p48">
              <a:extLst>
                <a:ext uri="{FF2B5EF4-FFF2-40B4-BE49-F238E27FC236}">
                  <a16:creationId xmlns:a16="http://schemas.microsoft.com/office/drawing/2014/main" id="{4F9F8DE2-3EBE-4A1A-9D66-1034A79211C2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7;p48">
              <a:extLst>
                <a:ext uri="{FF2B5EF4-FFF2-40B4-BE49-F238E27FC236}">
                  <a16:creationId xmlns:a16="http://schemas.microsoft.com/office/drawing/2014/main" id="{1C976D98-3184-4A92-846B-C69C9940CEE2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28;p48">
              <a:extLst>
                <a:ext uri="{FF2B5EF4-FFF2-40B4-BE49-F238E27FC236}">
                  <a16:creationId xmlns:a16="http://schemas.microsoft.com/office/drawing/2014/main" id="{51337DD6-0971-4C9A-8D39-C14CEF71F77A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29;p48">
              <a:extLst>
                <a:ext uri="{FF2B5EF4-FFF2-40B4-BE49-F238E27FC236}">
                  <a16:creationId xmlns:a16="http://schemas.microsoft.com/office/drawing/2014/main" id="{F601A5B4-3342-417A-A3E6-5A15535E5A86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923;p48">
            <a:extLst>
              <a:ext uri="{FF2B5EF4-FFF2-40B4-BE49-F238E27FC236}">
                <a16:creationId xmlns:a16="http://schemas.microsoft.com/office/drawing/2014/main" id="{E80D12FE-01FD-451F-B0EF-7C80C6E2EDF7}"/>
              </a:ext>
            </a:extLst>
          </p:cNvPr>
          <p:cNvGrpSpPr/>
          <p:nvPr/>
        </p:nvGrpSpPr>
        <p:grpSpPr>
          <a:xfrm>
            <a:off x="1357609" y="5367239"/>
            <a:ext cx="404980" cy="405056"/>
            <a:chOff x="3706812" y="1035050"/>
            <a:chExt cx="4792662" cy="4787899"/>
          </a:xfrm>
        </p:grpSpPr>
        <p:sp>
          <p:nvSpPr>
            <p:cNvPr id="24" name="Google Shape;1924;p48">
              <a:extLst>
                <a:ext uri="{FF2B5EF4-FFF2-40B4-BE49-F238E27FC236}">
                  <a16:creationId xmlns:a16="http://schemas.microsoft.com/office/drawing/2014/main" id="{E56E10CF-A644-4C55-9221-ACFA53AD8AD8}"/>
                </a:ext>
              </a:extLst>
            </p:cNvPr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25;p48">
              <a:extLst>
                <a:ext uri="{FF2B5EF4-FFF2-40B4-BE49-F238E27FC236}">
                  <a16:creationId xmlns:a16="http://schemas.microsoft.com/office/drawing/2014/main" id="{A45C3D30-660E-4981-8B6F-F0A66F6B0CC4}"/>
                </a:ext>
              </a:extLst>
            </p:cNvPr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26;p48">
              <a:extLst>
                <a:ext uri="{FF2B5EF4-FFF2-40B4-BE49-F238E27FC236}">
                  <a16:creationId xmlns:a16="http://schemas.microsoft.com/office/drawing/2014/main" id="{83BB2629-836C-4D56-9BE2-D81B50D8FC23}"/>
                </a:ext>
              </a:extLst>
            </p:cNvPr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27;p48">
              <a:extLst>
                <a:ext uri="{FF2B5EF4-FFF2-40B4-BE49-F238E27FC236}">
                  <a16:creationId xmlns:a16="http://schemas.microsoft.com/office/drawing/2014/main" id="{3365F810-E01B-4FCC-80CB-5179AAAC9CC4}"/>
                </a:ext>
              </a:extLst>
            </p:cNvPr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928;p48">
              <a:extLst>
                <a:ext uri="{FF2B5EF4-FFF2-40B4-BE49-F238E27FC236}">
                  <a16:creationId xmlns:a16="http://schemas.microsoft.com/office/drawing/2014/main" id="{89FEE77E-9703-4B74-9E3A-84149ED0507B}"/>
                </a:ext>
              </a:extLst>
            </p:cNvPr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929;p48">
              <a:extLst>
                <a:ext uri="{FF2B5EF4-FFF2-40B4-BE49-F238E27FC236}">
                  <a16:creationId xmlns:a16="http://schemas.microsoft.com/office/drawing/2014/main" id="{5AF4B652-0264-4B40-B434-03E4F20AB8B9}"/>
                </a:ext>
              </a:extLst>
            </p:cNvPr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2B1183E-1365-4AA2-94BD-7B1E631B00A2}"/>
              </a:ext>
            </a:extLst>
          </p:cNvPr>
          <p:cNvSpPr txBox="1"/>
          <p:nvPr/>
        </p:nvSpPr>
        <p:spPr>
          <a:xfrm>
            <a:off x="1815422" y="964829"/>
            <a:ext cx="5346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Credit score cards are a common risk control method in the financial industry. It uses personal information and data submitted by credit card applicants to predict the probability of future defaults and credit card borrowings.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8B817C-75AE-4068-A2E4-D0F7A23989F0}"/>
              </a:ext>
            </a:extLst>
          </p:cNvPr>
          <p:cNvSpPr txBox="1"/>
          <p:nvPr/>
        </p:nvSpPr>
        <p:spPr>
          <a:xfrm>
            <a:off x="1815422" y="3049389"/>
            <a:ext cx="53468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Credit score cards are based on historical data. Once encountering large economic fluctuations. Past models may lose their original predictive power. Logistic regression is commonly used for such problems.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1A7B55-1742-42A6-B745-B26D22A1F9E0}"/>
              </a:ext>
            </a:extLst>
          </p:cNvPr>
          <p:cNvSpPr txBox="1"/>
          <p:nvPr/>
        </p:nvSpPr>
        <p:spPr>
          <a:xfrm>
            <a:off x="1815422" y="5079843"/>
            <a:ext cx="53468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With the development of machine learning, more sophisticated models have been introduced into credit card scoring. </a:t>
            </a:r>
          </a:p>
        </p:txBody>
      </p:sp>
    </p:spTree>
    <p:extLst>
      <p:ext uri="{BB962C8B-B14F-4D97-AF65-F5344CB8AC3E}">
        <p14:creationId xmlns:p14="http://schemas.microsoft.com/office/powerpoint/2010/main" val="406881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2FA9-D45C-4B38-999D-E914FB93FA2C}"/>
              </a:ext>
            </a:extLst>
          </p:cNvPr>
          <p:cNvSpPr/>
          <p:nvPr/>
        </p:nvSpPr>
        <p:spPr>
          <a:xfrm>
            <a:off x="162046" y="173619"/>
            <a:ext cx="4629873" cy="694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98C6F-8D46-432A-B512-EE4440233EDD}"/>
              </a:ext>
            </a:extLst>
          </p:cNvPr>
          <p:cNvSpPr txBox="1"/>
          <p:nvPr/>
        </p:nvSpPr>
        <p:spPr>
          <a:xfrm>
            <a:off x="62220" y="2474968"/>
            <a:ext cx="213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Application record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3E35E-19F1-40F8-890A-1C6CB60D9545}"/>
              </a:ext>
            </a:extLst>
          </p:cNvPr>
          <p:cNvSpPr txBox="1"/>
          <p:nvPr/>
        </p:nvSpPr>
        <p:spPr>
          <a:xfrm>
            <a:off x="659947" y="5278765"/>
            <a:ext cx="1687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Credit record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52F68-9032-4989-89E5-303E4D9582BA}"/>
              </a:ext>
            </a:extLst>
          </p:cNvPr>
          <p:cNvSpPr txBox="1"/>
          <p:nvPr/>
        </p:nvSpPr>
        <p:spPr>
          <a:xfrm>
            <a:off x="2048223" y="1564112"/>
            <a:ext cx="4317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ID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Client number   </a:t>
            </a:r>
            <a:r>
              <a:rPr lang="en-GB" sz="1200" b="0" i="0" dirty="0">
                <a:solidFill>
                  <a:schemeClr val="accent2"/>
                </a:solidFill>
                <a:effectLst/>
                <a:latin typeface="Helvetica Neue"/>
              </a:rPr>
              <a:t>Numerical</a:t>
            </a:r>
            <a:r>
              <a:rPr lang="en-GB" sz="1200" b="0" i="0" dirty="0">
                <a:effectLst/>
                <a:latin typeface="Helvetica Neue"/>
              </a:rPr>
              <a:t> </a:t>
            </a:r>
            <a:endParaRPr lang="en-GB" sz="1200" b="0" i="0" dirty="0">
              <a:solidFill>
                <a:schemeClr val="accent2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CODE_GENDER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gender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b="0" i="0" dirty="0">
              <a:solidFill>
                <a:schemeClr val="accent2"/>
              </a:solidFill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FLAG_OWN_CAR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Is there a car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FLAG_OWN_REALTY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Is there a property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CNT_CHILDREN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Number of children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AMT_INCOME_TOTAL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Annual income </a:t>
            </a:r>
            <a:r>
              <a:rPr lang="en-GB" sz="1200" b="0" i="0" dirty="0">
                <a:solidFill>
                  <a:schemeClr val="accent2"/>
                </a:solidFill>
                <a:effectLst/>
                <a:latin typeface="Helvetica Neue"/>
              </a:rPr>
              <a:t>Numerical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NAME_INCOME_TYPE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Income category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NAME_EDUCATION_TYPE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Education level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NAME_FAMILY_STATUS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Marital status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NAME_HOUSING_TYPE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Way of living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DAYS_BIRTH: </a:t>
            </a:r>
            <a:r>
              <a:rPr lang="en-GB" sz="1200" i="0" dirty="0">
                <a:effectLst/>
                <a:latin typeface="Helvetica Neue"/>
              </a:rPr>
              <a:t>Days from birth  </a:t>
            </a:r>
            <a:r>
              <a:rPr lang="en-GB" sz="1200" i="0" dirty="0">
                <a:solidFill>
                  <a:schemeClr val="accent2"/>
                </a:solidFill>
                <a:effectLst/>
                <a:latin typeface="Helvetica Neue"/>
              </a:rPr>
              <a:t>Numerical</a:t>
            </a:r>
            <a:r>
              <a:rPr lang="en-GB" sz="1200" i="0" dirty="0">
                <a:effectLst/>
                <a:latin typeface="Helvetica Neue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DAYS_EMPLOYED</a:t>
            </a:r>
            <a:r>
              <a:rPr lang="en-GB" sz="1200" dirty="0">
                <a:latin typeface="Helvetica Neue"/>
              </a:rPr>
              <a:t>: Day working </a:t>
            </a:r>
            <a:r>
              <a:rPr lang="en-GB" sz="1200" i="0" dirty="0">
                <a:solidFill>
                  <a:schemeClr val="accent2"/>
                </a:solidFill>
                <a:effectLst/>
                <a:latin typeface="Helvetica Neue"/>
              </a:rPr>
              <a:t>Numerical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FLAG_MOBIL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Is there a mobile phone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Binary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FLAG_WORK_PHONE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Is there a work phone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Binary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FLAG_PHONE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Is there a phone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Binary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FLAG_EMAIL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Is there an email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Binary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OCCUPATION_TYPE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Occupation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CNT_FAM_MEMBERS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Family size </a:t>
            </a:r>
            <a:r>
              <a:rPr lang="en-GB" sz="1200" dirty="0">
                <a:solidFill>
                  <a:schemeClr val="accent2"/>
                </a:solidFill>
                <a:latin typeface="Helvetica Neue"/>
              </a:rPr>
              <a:t>Categorical</a:t>
            </a:r>
            <a:endParaRPr lang="en-GB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77080-C6B6-4ADF-93DE-BF0D09D3B5F9}"/>
              </a:ext>
            </a:extLst>
          </p:cNvPr>
          <p:cNvSpPr txBox="1"/>
          <p:nvPr/>
        </p:nvSpPr>
        <p:spPr>
          <a:xfrm>
            <a:off x="2201382" y="5920389"/>
            <a:ext cx="4910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ID</a:t>
            </a:r>
            <a:r>
              <a:rPr lang="en-GB" sz="1200" dirty="0">
                <a:latin typeface="Helvetica Neue"/>
              </a:rPr>
              <a:t>: </a:t>
            </a:r>
            <a:r>
              <a:rPr lang="en-GB" sz="1200" b="0" i="0" dirty="0">
                <a:effectLst/>
                <a:latin typeface="Helvetica Neue"/>
              </a:rPr>
              <a:t>Client number </a:t>
            </a:r>
            <a:r>
              <a:rPr lang="en-GB" sz="1200" b="0" i="0" dirty="0">
                <a:solidFill>
                  <a:schemeClr val="accent2"/>
                </a:solidFill>
                <a:effectLst/>
                <a:latin typeface="Helvetica Neue"/>
              </a:rPr>
              <a:t>Numerical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MONTHS_BALANCE</a:t>
            </a:r>
            <a:r>
              <a:rPr lang="en-GB" sz="1200" b="1" dirty="0">
                <a:latin typeface="Helvetica Neue"/>
              </a:rPr>
              <a:t>: </a:t>
            </a:r>
            <a:r>
              <a:rPr lang="en-GB" sz="1200" dirty="0">
                <a:latin typeface="Helvetica Neue"/>
              </a:rPr>
              <a:t>month of the record </a:t>
            </a:r>
            <a:r>
              <a:rPr lang="en-GB" sz="1200" b="0" i="0" dirty="0">
                <a:solidFill>
                  <a:schemeClr val="accent2"/>
                </a:solidFill>
                <a:effectLst/>
                <a:latin typeface="Helvetica Neue"/>
              </a:rPr>
              <a:t>Numerical</a:t>
            </a:r>
            <a:endParaRPr lang="en-GB" sz="1200" b="0" i="0" dirty="0">
              <a:effectLst/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1200" b="1" i="0" dirty="0">
                <a:effectLst/>
                <a:latin typeface="Helvetica Neue"/>
              </a:rPr>
              <a:t>STATUS: </a:t>
            </a:r>
            <a:r>
              <a:rPr lang="en-GB" sz="1200" b="0" i="0" dirty="0">
                <a:effectLst/>
                <a:latin typeface="Helvetica Neue"/>
              </a:rPr>
              <a:t>on time payment, overdue in days, bad debt </a:t>
            </a:r>
            <a:r>
              <a:rPr lang="en-GB" sz="1200" b="0" i="0" dirty="0">
                <a:solidFill>
                  <a:schemeClr val="accent2"/>
                </a:solidFill>
                <a:effectLst/>
                <a:latin typeface="Helvetica Neue"/>
              </a:rPr>
              <a:t>Categorical</a:t>
            </a:r>
          </a:p>
        </p:txBody>
      </p:sp>
      <p:grpSp>
        <p:nvGrpSpPr>
          <p:cNvPr id="13" name="Google Shape;508;p37">
            <a:extLst>
              <a:ext uri="{FF2B5EF4-FFF2-40B4-BE49-F238E27FC236}">
                <a16:creationId xmlns:a16="http://schemas.microsoft.com/office/drawing/2014/main" id="{ED262C35-7AB2-48DF-9087-7056644F9E25}"/>
              </a:ext>
            </a:extLst>
          </p:cNvPr>
          <p:cNvGrpSpPr/>
          <p:nvPr/>
        </p:nvGrpSpPr>
        <p:grpSpPr>
          <a:xfrm>
            <a:off x="1209069" y="5803842"/>
            <a:ext cx="706081" cy="854758"/>
            <a:chOff x="596350" y="929175"/>
            <a:chExt cx="407950" cy="497475"/>
          </a:xfrm>
        </p:grpSpPr>
        <p:sp>
          <p:nvSpPr>
            <p:cNvPr id="14" name="Google Shape;509;p37">
              <a:extLst>
                <a:ext uri="{FF2B5EF4-FFF2-40B4-BE49-F238E27FC236}">
                  <a16:creationId xmlns:a16="http://schemas.microsoft.com/office/drawing/2014/main" id="{269D1879-0373-4F4A-8C97-BA32F3CEEA52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10;p37">
              <a:extLst>
                <a:ext uri="{FF2B5EF4-FFF2-40B4-BE49-F238E27FC236}">
                  <a16:creationId xmlns:a16="http://schemas.microsoft.com/office/drawing/2014/main" id="{D0F33A1A-D454-4D5E-BCE2-56CF3FD601AC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11;p37">
              <a:extLst>
                <a:ext uri="{FF2B5EF4-FFF2-40B4-BE49-F238E27FC236}">
                  <a16:creationId xmlns:a16="http://schemas.microsoft.com/office/drawing/2014/main" id="{95284724-575F-49B7-ABF5-5C740FA802B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12;p37">
              <a:extLst>
                <a:ext uri="{FF2B5EF4-FFF2-40B4-BE49-F238E27FC236}">
                  <a16:creationId xmlns:a16="http://schemas.microsoft.com/office/drawing/2014/main" id="{50187733-4206-4380-A2D4-7E4BA6D7BD21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13;p37">
              <a:extLst>
                <a:ext uri="{FF2B5EF4-FFF2-40B4-BE49-F238E27FC236}">
                  <a16:creationId xmlns:a16="http://schemas.microsoft.com/office/drawing/2014/main" id="{457E1601-F0C0-47B4-822D-3796A36904E6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14;p37">
              <a:extLst>
                <a:ext uri="{FF2B5EF4-FFF2-40B4-BE49-F238E27FC236}">
                  <a16:creationId xmlns:a16="http://schemas.microsoft.com/office/drawing/2014/main" id="{619AA336-BE85-4E7E-B530-6114A0830A1F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15;p37">
              <a:extLst>
                <a:ext uri="{FF2B5EF4-FFF2-40B4-BE49-F238E27FC236}">
                  <a16:creationId xmlns:a16="http://schemas.microsoft.com/office/drawing/2014/main" id="{9CC66E6A-7035-48C9-AD9A-177CEE429533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647;p37">
            <a:extLst>
              <a:ext uri="{FF2B5EF4-FFF2-40B4-BE49-F238E27FC236}">
                <a16:creationId xmlns:a16="http://schemas.microsoft.com/office/drawing/2014/main" id="{6FACBC57-55FF-4CC1-8CF5-F430D522E40F}"/>
              </a:ext>
            </a:extLst>
          </p:cNvPr>
          <p:cNvGrpSpPr/>
          <p:nvPr/>
        </p:nvGrpSpPr>
        <p:grpSpPr>
          <a:xfrm>
            <a:off x="1132066" y="3149409"/>
            <a:ext cx="808685" cy="634198"/>
            <a:chOff x="1244800" y="3717225"/>
            <a:chExt cx="449375" cy="302025"/>
          </a:xfrm>
        </p:grpSpPr>
        <p:sp>
          <p:nvSpPr>
            <p:cNvPr id="22" name="Google Shape;648;p37">
              <a:extLst>
                <a:ext uri="{FF2B5EF4-FFF2-40B4-BE49-F238E27FC236}">
                  <a16:creationId xmlns:a16="http://schemas.microsoft.com/office/drawing/2014/main" id="{3A5B7DAF-A03D-431F-A919-24A225F625BB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9;p37">
              <a:extLst>
                <a:ext uri="{FF2B5EF4-FFF2-40B4-BE49-F238E27FC236}">
                  <a16:creationId xmlns:a16="http://schemas.microsoft.com/office/drawing/2014/main" id="{91CE2036-425D-4DED-AF88-7D98918ADFC8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0;p37">
              <a:extLst>
                <a:ext uri="{FF2B5EF4-FFF2-40B4-BE49-F238E27FC236}">
                  <a16:creationId xmlns:a16="http://schemas.microsoft.com/office/drawing/2014/main" id="{38AE9C5A-F7DE-4DEE-B852-A61B08324ABB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1;p37">
              <a:extLst>
                <a:ext uri="{FF2B5EF4-FFF2-40B4-BE49-F238E27FC236}">
                  <a16:creationId xmlns:a16="http://schemas.microsoft.com/office/drawing/2014/main" id="{3BEEA6A8-E14A-4A0E-8B35-365B7F96771B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2;p37">
              <a:extLst>
                <a:ext uri="{FF2B5EF4-FFF2-40B4-BE49-F238E27FC236}">
                  <a16:creationId xmlns:a16="http://schemas.microsoft.com/office/drawing/2014/main" id="{E9A8F7A9-9975-4185-B2CD-F0C92E8CE7C5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3;p37">
              <a:extLst>
                <a:ext uri="{FF2B5EF4-FFF2-40B4-BE49-F238E27FC236}">
                  <a16:creationId xmlns:a16="http://schemas.microsoft.com/office/drawing/2014/main" id="{F57AF524-9C79-4FAC-9BA7-17C618F03C53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9FC8556-5CA6-4335-B331-A0EBB78811F5}"/>
              </a:ext>
            </a:extLst>
          </p:cNvPr>
          <p:cNvSpPr txBox="1"/>
          <p:nvPr/>
        </p:nvSpPr>
        <p:spPr>
          <a:xfrm>
            <a:off x="29867" y="3149409"/>
            <a:ext cx="1006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Initial Shape</a:t>
            </a:r>
          </a:p>
          <a:p>
            <a:r>
              <a:rPr lang="en-GB" sz="1200" dirty="0"/>
              <a:t>R: 438.557</a:t>
            </a:r>
          </a:p>
          <a:p>
            <a:r>
              <a:rPr lang="en-GB" sz="1200" dirty="0"/>
              <a:t>C: 18</a:t>
            </a:r>
          </a:p>
          <a:p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9CA6F0-0618-429E-A2EC-18F4540A4B98}"/>
              </a:ext>
            </a:extLst>
          </p:cNvPr>
          <p:cNvSpPr txBox="1"/>
          <p:nvPr/>
        </p:nvSpPr>
        <p:spPr>
          <a:xfrm>
            <a:off x="-5688" y="5915696"/>
            <a:ext cx="1088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Initial Shape</a:t>
            </a:r>
          </a:p>
          <a:p>
            <a:r>
              <a:rPr lang="en-GB" sz="1200" dirty="0"/>
              <a:t>R: 1.048.557</a:t>
            </a:r>
          </a:p>
          <a:p>
            <a:r>
              <a:rPr lang="en-GB" sz="1200" dirty="0"/>
              <a:t>C: 3</a:t>
            </a:r>
          </a:p>
          <a:p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2598116-6156-490B-A138-C64FCC14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141" y="2117609"/>
            <a:ext cx="4910318" cy="269779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98640EC-2FCD-4327-8069-51F8D46CF7AB}"/>
              </a:ext>
            </a:extLst>
          </p:cNvPr>
          <p:cNvSpPr txBox="1"/>
          <p:nvPr/>
        </p:nvSpPr>
        <p:spPr>
          <a:xfrm>
            <a:off x="6837101" y="1056280"/>
            <a:ext cx="50423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dirty="0"/>
              <a:t>There are </a:t>
            </a:r>
            <a:r>
              <a:rPr lang="en-GB" sz="1200" b="1" dirty="0"/>
              <a:t>348.472</a:t>
            </a:r>
            <a:r>
              <a:rPr lang="en-GB" sz="1200" dirty="0"/>
              <a:t> records with different ids but duplicate values for all the rest features. (90.085 unique ids)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dirty="0"/>
              <a:t>Feature FLAG_MOBIL is constant equal to 1 (</a:t>
            </a:r>
            <a:r>
              <a:rPr lang="en-GB" sz="1200" dirty="0">
                <a:solidFill>
                  <a:schemeClr val="accent2"/>
                </a:solidFill>
              </a:rPr>
              <a:t>redundant</a:t>
            </a:r>
            <a:r>
              <a:rPr lang="en-GB" sz="1200" dirty="0"/>
              <a:t>)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dirty="0"/>
              <a:t> ~</a:t>
            </a:r>
            <a:r>
              <a:rPr lang="en-GB" sz="1200" b="1" dirty="0"/>
              <a:t>30% </a:t>
            </a:r>
            <a:r>
              <a:rPr lang="en-GB" sz="1200" dirty="0"/>
              <a:t>of occupation feature values are missing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dirty="0"/>
              <a:t>ID has no insight for the task apart from </a:t>
            </a:r>
            <a:r>
              <a:rPr lang="en-GB" sz="1200" u="sng" dirty="0"/>
              <a:t>connecting the datasets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GB" sz="12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en-GB" sz="1200" dirty="0"/>
          </a:p>
          <a:p>
            <a:pPr algn="ctr"/>
            <a:endParaRPr lang="en-GB" sz="1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E12117-62EB-4F9A-B904-A14CA662AE83}"/>
              </a:ext>
            </a:extLst>
          </p:cNvPr>
          <p:cNvSpPr txBox="1"/>
          <p:nvPr/>
        </p:nvSpPr>
        <p:spPr>
          <a:xfrm>
            <a:off x="6837101" y="5473005"/>
            <a:ext cx="5042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dirty="0"/>
              <a:t>There are </a:t>
            </a:r>
            <a:r>
              <a:rPr lang="en-GB" sz="1200" b="1" dirty="0"/>
              <a:t>no</a:t>
            </a:r>
            <a:r>
              <a:rPr lang="en-GB" sz="1200" dirty="0"/>
              <a:t> </a:t>
            </a:r>
            <a:r>
              <a:rPr lang="en-GB" sz="1200" b="1" dirty="0"/>
              <a:t>missing values </a:t>
            </a:r>
            <a:r>
              <a:rPr lang="en-GB" sz="1200" dirty="0"/>
              <a:t>in the attributes.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dirty="0"/>
              <a:t>There are no duplicates in the whole dataset, however there are in the subset (</a:t>
            </a:r>
            <a:r>
              <a:rPr lang="en-GB" sz="1200" dirty="0" err="1"/>
              <a:t>Months_Balance</a:t>
            </a:r>
            <a:r>
              <a:rPr lang="en-GB" sz="1200" dirty="0"/>
              <a:t>, Status), but is possible for a customer to have the same credit score in a month.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dirty="0"/>
              <a:t>There are 45.985 unique ids 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GB" sz="1200" dirty="0"/>
              <a:t>ID has no insight for the task apart from </a:t>
            </a:r>
            <a:r>
              <a:rPr lang="en-GB" sz="1200" u="sng" dirty="0"/>
              <a:t>connecting the datasets</a:t>
            </a:r>
          </a:p>
          <a:p>
            <a:pPr algn="ctr"/>
            <a:endParaRPr lang="en-GB" sz="1200" dirty="0"/>
          </a:p>
        </p:txBody>
      </p:sp>
      <p:grpSp>
        <p:nvGrpSpPr>
          <p:cNvPr id="67" name="Google Shape;838;p37">
            <a:extLst>
              <a:ext uri="{FF2B5EF4-FFF2-40B4-BE49-F238E27FC236}">
                <a16:creationId xmlns:a16="http://schemas.microsoft.com/office/drawing/2014/main" id="{F77D1F06-D21A-4DFC-A471-B21A0880CB17}"/>
              </a:ext>
            </a:extLst>
          </p:cNvPr>
          <p:cNvGrpSpPr/>
          <p:nvPr/>
        </p:nvGrpSpPr>
        <p:grpSpPr>
          <a:xfrm>
            <a:off x="6837101" y="4980432"/>
            <a:ext cx="215965" cy="342389"/>
            <a:chOff x="6718575" y="2318625"/>
            <a:chExt cx="256950" cy="407375"/>
          </a:xfrm>
        </p:grpSpPr>
        <p:sp>
          <p:nvSpPr>
            <p:cNvPr id="68" name="Google Shape;839;p37">
              <a:extLst>
                <a:ext uri="{FF2B5EF4-FFF2-40B4-BE49-F238E27FC236}">
                  <a16:creationId xmlns:a16="http://schemas.microsoft.com/office/drawing/2014/main" id="{19C04AFC-10A5-4E47-A91A-F819C2E2BA61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0;p37">
              <a:extLst>
                <a:ext uri="{FF2B5EF4-FFF2-40B4-BE49-F238E27FC236}">
                  <a16:creationId xmlns:a16="http://schemas.microsoft.com/office/drawing/2014/main" id="{EDAFD870-EFCE-4931-B46C-168DBD160BA1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1;p37">
              <a:extLst>
                <a:ext uri="{FF2B5EF4-FFF2-40B4-BE49-F238E27FC236}">
                  <a16:creationId xmlns:a16="http://schemas.microsoft.com/office/drawing/2014/main" id="{DB0A9364-56BC-4845-8AEE-67EE9F743F01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2;p37">
              <a:extLst>
                <a:ext uri="{FF2B5EF4-FFF2-40B4-BE49-F238E27FC236}">
                  <a16:creationId xmlns:a16="http://schemas.microsoft.com/office/drawing/2014/main" id="{626652A8-1C7F-4C2C-A31C-388C1BF9FD7B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43;p37">
              <a:extLst>
                <a:ext uri="{FF2B5EF4-FFF2-40B4-BE49-F238E27FC236}">
                  <a16:creationId xmlns:a16="http://schemas.microsoft.com/office/drawing/2014/main" id="{E3F680CC-1862-43AC-96F0-B65048A6C70A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44;p37">
              <a:extLst>
                <a:ext uri="{FF2B5EF4-FFF2-40B4-BE49-F238E27FC236}">
                  <a16:creationId xmlns:a16="http://schemas.microsoft.com/office/drawing/2014/main" id="{66351B9D-6894-4207-A910-E8FAB506ED04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45;p37">
              <a:extLst>
                <a:ext uri="{FF2B5EF4-FFF2-40B4-BE49-F238E27FC236}">
                  <a16:creationId xmlns:a16="http://schemas.microsoft.com/office/drawing/2014/main" id="{2EE6C979-BC0E-4575-A87F-EA3180C36482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46;p37">
              <a:extLst>
                <a:ext uri="{FF2B5EF4-FFF2-40B4-BE49-F238E27FC236}">
                  <a16:creationId xmlns:a16="http://schemas.microsoft.com/office/drawing/2014/main" id="{66DA56BB-5389-4491-9BDF-18484867E783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044753EF-DC50-4E6D-94AF-4BBEAC698F8C}"/>
              </a:ext>
            </a:extLst>
          </p:cNvPr>
          <p:cNvSpPr txBox="1"/>
          <p:nvPr/>
        </p:nvSpPr>
        <p:spPr>
          <a:xfrm>
            <a:off x="7281682" y="5033267"/>
            <a:ext cx="4910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chemeClr val="accent2"/>
                </a:solidFill>
                <a:effectLst/>
                <a:latin typeface="Helvetica Neue"/>
              </a:rPr>
              <a:t>There are 9.709 applications with credit info</a:t>
            </a:r>
          </a:p>
        </p:txBody>
      </p:sp>
      <p:grpSp>
        <p:nvGrpSpPr>
          <p:cNvPr id="93" name="Google Shape;10107;p94">
            <a:extLst>
              <a:ext uri="{FF2B5EF4-FFF2-40B4-BE49-F238E27FC236}">
                <a16:creationId xmlns:a16="http://schemas.microsoft.com/office/drawing/2014/main" id="{9704AE94-2A14-4431-B05A-CAE48FECC5C0}"/>
              </a:ext>
            </a:extLst>
          </p:cNvPr>
          <p:cNvGrpSpPr/>
          <p:nvPr/>
        </p:nvGrpSpPr>
        <p:grpSpPr>
          <a:xfrm>
            <a:off x="3953554" y="278782"/>
            <a:ext cx="507189" cy="484153"/>
            <a:chOff x="4126815" y="2760704"/>
            <a:chExt cx="380393" cy="363118"/>
          </a:xfrm>
        </p:grpSpPr>
        <p:sp>
          <p:nvSpPr>
            <p:cNvPr id="94" name="Google Shape;10108;p94">
              <a:extLst>
                <a:ext uri="{FF2B5EF4-FFF2-40B4-BE49-F238E27FC236}">
                  <a16:creationId xmlns:a16="http://schemas.microsoft.com/office/drawing/2014/main" id="{AC76F39D-DD5E-48AC-B55A-56DB40C60A4A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95" name="Google Shape;10109;p94">
              <a:extLst>
                <a:ext uri="{FF2B5EF4-FFF2-40B4-BE49-F238E27FC236}">
                  <a16:creationId xmlns:a16="http://schemas.microsoft.com/office/drawing/2014/main" id="{23C2477C-7ECB-452B-9387-F4529D2F24EF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96" name="Google Shape;10110;p94">
              <a:extLst>
                <a:ext uri="{FF2B5EF4-FFF2-40B4-BE49-F238E27FC236}">
                  <a16:creationId xmlns:a16="http://schemas.microsoft.com/office/drawing/2014/main" id="{C14DD269-1B9A-44F7-BE9B-5DBACC221378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97" name="Google Shape;10111;p94">
              <a:extLst>
                <a:ext uri="{FF2B5EF4-FFF2-40B4-BE49-F238E27FC236}">
                  <a16:creationId xmlns:a16="http://schemas.microsoft.com/office/drawing/2014/main" id="{75CE9D72-5861-4B06-BFF7-C0748C445EB9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82357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252FA9-D45C-4B38-999D-E914FB93FA2C}"/>
              </a:ext>
            </a:extLst>
          </p:cNvPr>
          <p:cNvSpPr/>
          <p:nvPr/>
        </p:nvSpPr>
        <p:spPr>
          <a:xfrm>
            <a:off x="162046" y="173619"/>
            <a:ext cx="4629873" cy="694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EDA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6F164A-7578-4DFE-A6E4-3851F5C2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6" y="1528275"/>
            <a:ext cx="5466594" cy="625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72816-742E-4C07-83FB-7A2775C8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93" y="2492249"/>
            <a:ext cx="3476243" cy="2837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13C20-1A2E-4EA5-A389-C57189CFFAA9}"/>
              </a:ext>
            </a:extLst>
          </p:cNvPr>
          <p:cNvSpPr txBox="1"/>
          <p:nvPr/>
        </p:nvSpPr>
        <p:spPr>
          <a:xfrm>
            <a:off x="4505823" y="138215"/>
            <a:ext cx="299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Deeper dive in Credit record dataset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8C856C-F693-47F5-81FC-05D3458B6AC2}"/>
              </a:ext>
            </a:extLst>
          </p:cNvPr>
          <p:cNvSpPr/>
          <p:nvPr/>
        </p:nvSpPr>
        <p:spPr>
          <a:xfrm>
            <a:off x="162046" y="1940560"/>
            <a:ext cx="5466594" cy="213388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EB9752-5834-47BD-B1EB-D506179F8461}"/>
              </a:ext>
            </a:extLst>
          </p:cNvPr>
          <p:cNvSpPr txBox="1"/>
          <p:nvPr/>
        </p:nvSpPr>
        <p:spPr>
          <a:xfrm>
            <a:off x="1094620" y="1230251"/>
            <a:ext cx="299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2"/>
                </a:solidFill>
              </a:rPr>
              <a:t>Descriptive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A8465A-CE1D-4632-B255-21D9830A1736}"/>
              </a:ext>
            </a:extLst>
          </p:cNvPr>
          <p:cNvSpPr txBox="1"/>
          <p:nvPr/>
        </p:nvSpPr>
        <p:spPr>
          <a:xfrm>
            <a:off x="162046" y="5411450"/>
            <a:ext cx="39226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dirty="0">
                <a:effectLst/>
                <a:latin typeface="Helvetica Neue"/>
              </a:rPr>
              <a:t>0: 1-29 days past due </a:t>
            </a:r>
          </a:p>
          <a:p>
            <a:r>
              <a:rPr lang="en-GB" sz="1100" b="0" i="0" dirty="0">
                <a:effectLst/>
                <a:latin typeface="Helvetica Neue"/>
              </a:rPr>
              <a:t>1: 30-59 days past due </a:t>
            </a:r>
          </a:p>
          <a:p>
            <a:r>
              <a:rPr lang="en-GB" sz="1100" b="0" i="0" dirty="0">
                <a:effectLst/>
                <a:latin typeface="Helvetica Neue"/>
              </a:rPr>
              <a:t>2: 60-89 days overdue </a:t>
            </a:r>
          </a:p>
          <a:p>
            <a:r>
              <a:rPr lang="en-GB" sz="1100" b="0" i="0" dirty="0">
                <a:effectLst/>
                <a:latin typeface="Helvetica Neue"/>
              </a:rPr>
              <a:t>3: 90-119 days overdue </a:t>
            </a:r>
          </a:p>
          <a:p>
            <a:r>
              <a:rPr lang="en-GB" sz="1100" b="0" i="0" dirty="0">
                <a:effectLst/>
                <a:latin typeface="Helvetica Neue"/>
              </a:rPr>
              <a:t>4: 120-149 days overdue </a:t>
            </a:r>
          </a:p>
          <a:p>
            <a:r>
              <a:rPr lang="en-GB" sz="1100" b="0" i="0" dirty="0">
                <a:effectLst/>
                <a:latin typeface="Helvetica Neue"/>
              </a:rPr>
              <a:t>5: Overdue or bad debts, write-offs for more than 150 days </a:t>
            </a:r>
          </a:p>
          <a:p>
            <a:r>
              <a:rPr lang="en-GB" sz="1100" b="0" i="0" dirty="0">
                <a:effectLst/>
                <a:latin typeface="Helvetica Neue"/>
              </a:rPr>
              <a:t>C: paid off that month </a:t>
            </a:r>
          </a:p>
          <a:p>
            <a:r>
              <a:rPr lang="en-GB" sz="1100" b="0" i="0" dirty="0">
                <a:effectLst/>
                <a:latin typeface="Helvetica Neue"/>
              </a:rPr>
              <a:t>X: No loan for the month</a:t>
            </a:r>
            <a:endParaRPr lang="en-GB" sz="1100" dirty="0"/>
          </a:p>
        </p:txBody>
      </p:sp>
      <p:pic>
        <p:nvPicPr>
          <p:cNvPr id="1026" name="Picture 2" descr="Titanic Sinking">
            <a:extLst>
              <a:ext uri="{FF2B5EF4-FFF2-40B4-BE49-F238E27FC236}">
                <a16:creationId xmlns:a16="http://schemas.microsoft.com/office/drawing/2014/main" id="{255B2E4E-CF3B-4AAC-B085-D07256CA9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888" y="1505865"/>
            <a:ext cx="2711232" cy="20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EA07E2-3827-4F99-97D5-E59EFB935BFA}"/>
              </a:ext>
            </a:extLst>
          </p:cNvPr>
          <p:cNvSpPr txBox="1"/>
          <p:nvPr/>
        </p:nvSpPr>
        <p:spPr>
          <a:xfrm>
            <a:off x="9140879" y="1766526"/>
            <a:ext cx="29900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For a bank, customers who pay always on time are classified in Bank terms as “Shipwrecks”, since they do not pay any interest which is the income for the bank.</a:t>
            </a:r>
          </a:p>
        </p:txBody>
      </p:sp>
      <p:grpSp>
        <p:nvGrpSpPr>
          <p:cNvPr id="12" name="Google Shape;995;p38">
            <a:extLst>
              <a:ext uri="{FF2B5EF4-FFF2-40B4-BE49-F238E27FC236}">
                <a16:creationId xmlns:a16="http://schemas.microsoft.com/office/drawing/2014/main" id="{18ADC934-C9E6-421D-AABC-75FFC7753FC2}"/>
              </a:ext>
            </a:extLst>
          </p:cNvPr>
          <p:cNvGrpSpPr/>
          <p:nvPr/>
        </p:nvGrpSpPr>
        <p:grpSpPr>
          <a:xfrm>
            <a:off x="5673183" y="3798161"/>
            <a:ext cx="460705" cy="491455"/>
            <a:chOff x="9901824" y="937343"/>
            <a:chExt cx="744273" cy="793950"/>
          </a:xfrm>
        </p:grpSpPr>
        <p:grpSp>
          <p:nvGrpSpPr>
            <p:cNvPr id="13" name="Google Shape;996;p38">
              <a:extLst>
                <a:ext uri="{FF2B5EF4-FFF2-40B4-BE49-F238E27FC236}">
                  <a16:creationId xmlns:a16="http://schemas.microsoft.com/office/drawing/2014/main" id="{CC12F9A4-94EF-4729-BCBC-93D9CE714954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0" name="Google Shape;997;p38">
                <a:extLst>
                  <a:ext uri="{FF2B5EF4-FFF2-40B4-BE49-F238E27FC236}">
                    <a16:creationId xmlns:a16="http://schemas.microsoft.com/office/drawing/2014/main" id="{E12AAE4B-FE04-4D0F-A767-9D5CF8C598B7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998;p38">
                <a:extLst>
                  <a:ext uri="{FF2B5EF4-FFF2-40B4-BE49-F238E27FC236}">
                    <a16:creationId xmlns:a16="http://schemas.microsoft.com/office/drawing/2014/main" id="{D9B7E627-E10A-4418-9592-F3E967AC9F1F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999;p38">
                <a:extLst>
                  <a:ext uri="{FF2B5EF4-FFF2-40B4-BE49-F238E27FC236}">
                    <a16:creationId xmlns:a16="http://schemas.microsoft.com/office/drawing/2014/main" id="{D13D4F35-CB02-42E7-A676-F431914ADEC4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1000;p38">
                <a:extLst>
                  <a:ext uri="{FF2B5EF4-FFF2-40B4-BE49-F238E27FC236}">
                    <a16:creationId xmlns:a16="http://schemas.microsoft.com/office/drawing/2014/main" id="{1B449CDD-487F-4B61-B251-16AA258DF710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1001;p38">
                <a:extLst>
                  <a:ext uri="{FF2B5EF4-FFF2-40B4-BE49-F238E27FC236}">
                    <a16:creationId xmlns:a16="http://schemas.microsoft.com/office/drawing/2014/main" id="{167785F8-894D-4473-95D2-80A82654F49A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1002;p38">
                <a:extLst>
                  <a:ext uri="{FF2B5EF4-FFF2-40B4-BE49-F238E27FC236}">
                    <a16:creationId xmlns:a16="http://schemas.microsoft.com/office/drawing/2014/main" id="{BE1A2A09-CDEE-42BD-9572-2B8122F9877E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1003;p38">
                <a:extLst>
                  <a:ext uri="{FF2B5EF4-FFF2-40B4-BE49-F238E27FC236}">
                    <a16:creationId xmlns:a16="http://schemas.microsoft.com/office/drawing/2014/main" id="{F3B77E87-BEE2-4486-B373-A6E4B638A6E9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1004;p38">
                <a:extLst>
                  <a:ext uri="{FF2B5EF4-FFF2-40B4-BE49-F238E27FC236}">
                    <a16:creationId xmlns:a16="http://schemas.microsoft.com/office/drawing/2014/main" id="{55F7195A-6928-4A42-B55F-9B49E8DEFF42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1005;p38">
                <a:extLst>
                  <a:ext uri="{FF2B5EF4-FFF2-40B4-BE49-F238E27FC236}">
                    <a16:creationId xmlns:a16="http://schemas.microsoft.com/office/drawing/2014/main" id="{A5117F39-55C0-40E8-A3A0-FB89C8CFCFD4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1006;p38">
                <a:extLst>
                  <a:ext uri="{FF2B5EF4-FFF2-40B4-BE49-F238E27FC236}">
                    <a16:creationId xmlns:a16="http://schemas.microsoft.com/office/drawing/2014/main" id="{BCA227FC-ECE5-4E99-8BBD-995D67FABFFD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1007;p38">
              <a:extLst>
                <a:ext uri="{FF2B5EF4-FFF2-40B4-BE49-F238E27FC236}">
                  <a16:creationId xmlns:a16="http://schemas.microsoft.com/office/drawing/2014/main" id="{F6B0B156-8D97-45F5-B3B1-237F76CE245E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08;p38">
              <a:extLst>
                <a:ext uri="{FF2B5EF4-FFF2-40B4-BE49-F238E27FC236}">
                  <a16:creationId xmlns:a16="http://schemas.microsoft.com/office/drawing/2014/main" id="{2BBB6832-87E3-4CA9-B226-2FF35E1B6F2E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09;p38">
              <a:extLst>
                <a:ext uri="{FF2B5EF4-FFF2-40B4-BE49-F238E27FC236}">
                  <a16:creationId xmlns:a16="http://schemas.microsoft.com/office/drawing/2014/main" id="{BEF74218-4501-44AC-A4E6-DD83E1960353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10;p38">
              <a:extLst>
                <a:ext uri="{FF2B5EF4-FFF2-40B4-BE49-F238E27FC236}">
                  <a16:creationId xmlns:a16="http://schemas.microsoft.com/office/drawing/2014/main" id="{F73F7967-E1D1-4991-A5C1-05B84A1E2C1D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11;p38">
              <a:extLst>
                <a:ext uri="{FF2B5EF4-FFF2-40B4-BE49-F238E27FC236}">
                  <a16:creationId xmlns:a16="http://schemas.microsoft.com/office/drawing/2014/main" id="{485E9CF6-FC6C-465C-AA16-FF18102FE98D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12;p38">
              <a:extLst>
                <a:ext uri="{FF2B5EF4-FFF2-40B4-BE49-F238E27FC236}">
                  <a16:creationId xmlns:a16="http://schemas.microsoft.com/office/drawing/2014/main" id="{BB06BDF9-CBB2-4354-9DF5-006876991C88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475964A-A911-47FF-B453-A1D54F650FA4}"/>
              </a:ext>
            </a:extLst>
          </p:cNvPr>
          <p:cNvSpPr txBox="1"/>
          <p:nvPr/>
        </p:nvSpPr>
        <p:spPr>
          <a:xfrm>
            <a:off x="6440970" y="3798161"/>
            <a:ext cx="54755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We have historical information (monthly) concerning the credit score per person This information given in Status feature are going to be used for creating the classes. </a:t>
            </a:r>
          </a:p>
          <a:p>
            <a:pPr algn="just"/>
            <a:endParaRPr lang="en-GB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A40033-09BB-44C1-9065-DAF6E1BDDF9B}"/>
              </a:ext>
            </a:extLst>
          </p:cNvPr>
          <p:cNvSpPr txBox="1"/>
          <p:nvPr/>
        </p:nvSpPr>
        <p:spPr>
          <a:xfrm>
            <a:off x="552671" y="2197414"/>
            <a:ext cx="299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2"/>
                </a:solidFill>
              </a:rPr>
              <a:t>Status Feature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D135A3-6DD1-4890-BA07-6E9FDBCBFDF9}"/>
              </a:ext>
            </a:extLst>
          </p:cNvPr>
          <p:cNvSpPr txBox="1"/>
          <p:nvPr/>
        </p:nvSpPr>
        <p:spPr>
          <a:xfrm>
            <a:off x="6454173" y="4707592"/>
            <a:ext cx="5475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As we can see the majority of the instances fall under the category of X, C, 0 which indicate low credit risk. Thus no matter what strategy we will choose to proceed with in the classification we shall face an extreme </a:t>
            </a:r>
            <a:r>
              <a:rPr lang="en-GB" sz="1400" b="1" dirty="0"/>
              <a:t>imbalanced dataset</a:t>
            </a:r>
            <a:r>
              <a:rPr lang="en-GB" sz="1400" dirty="0"/>
              <a:t>.</a:t>
            </a:r>
          </a:p>
        </p:txBody>
      </p:sp>
      <p:grpSp>
        <p:nvGrpSpPr>
          <p:cNvPr id="33" name="Google Shape;995;p38">
            <a:extLst>
              <a:ext uri="{FF2B5EF4-FFF2-40B4-BE49-F238E27FC236}">
                <a16:creationId xmlns:a16="http://schemas.microsoft.com/office/drawing/2014/main" id="{4EE7088F-E0FB-43D6-97BF-92884E756EE8}"/>
              </a:ext>
            </a:extLst>
          </p:cNvPr>
          <p:cNvGrpSpPr/>
          <p:nvPr/>
        </p:nvGrpSpPr>
        <p:grpSpPr>
          <a:xfrm>
            <a:off x="5673183" y="4724491"/>
            <a:ext cx="460705" cy="491455"/>
            <a:chOff x="9901824" y="937343"/>
            <a:chExt cx="744273" cy="793950"/>
          </a:xfrm>
        </p:grpSpPr>
        <p:grpSp>
          <p:nvGrpSpPr>
            <p:cNvPr id="34" name="Google Shape;996;p38">
              <a:extLst>
                <a:ext uri="{FF2B5EF4-FFF2-40B4-BE49-F238E27FC236}">
                  <a16:creationId xmlns:a16="http://schemas.microsoft.com/office/drawing/2014/main" id="{423A12BC-F28F-469D-9084-DCFB0C25C12D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41" name="Google Shape;997;p38">
                <a:extLst>
                  <a:ext uri="{FF2B5EF4-FFF2-40B4-BE49-F238E27FC236}">
                    <a16:creationId xmlns:a16="http://schemas.microsoft.com/office/drawing/2014/main" id="{0AA5157E-C184-43CC-BC28-560CC616555B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998;p38">
                <a:extLst>
                  <a:ext uri="{FF2B5EF4-FFF2-40B4-BE49-F238E27FC236}">
                    <a16:creationId xmlns:a16="http://schemas.microsoft.com/office/drawing/2014/main" id="{9B439E87-4527-4A4B-9DA8-F1BD1C13602E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999;p38">
                <a:extLst>
                  <a:ext uri="{FF2B5EF4-FFF2-40B4-BE49-F238E27FC236}">
                    <a16:creationId xmlns:a16="http://schemas.microsoft.com/office/drawing/2014/main" id="{819806B9-5931-40BA-8481-D241FE27EB75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1000;p38">
                <a:extLst>
                  <a:ext uri="{FF2B5EF4-FFF2-40B4-BE49-F238E27FC236}">
                    <a16:creationId xmlns:a16="http://schemas.microsoft.com/office/drawing/2014/main" id="{D9278467-EAB7-4E9B-BF41-F470C2D75967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1001;p38">
                <a:extLst>
                  <a:ext uri="{FF2B5EF4-FFF2-40B4-BE49-F238E27FC236}">
                    <a16:creationId xmlns:a16="http://schemas.microsoft.com/office/drawing/2014/main" id="{55BB4EE2-6669-419C-A796-B279E5B68C61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1002;p38">
                <a:extLst>
                  <a:ext uri="{FF2B5EF4-FFF2-40B4-BE49-F238E27FC236}">
                    <a16:creationId xmlns:a16="http://schemas.microsoft.com/office/drawing/2014/main" id="{B0A818D6-0128-4FCA-A0B5-EC1E1A336047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1003;p38">
                <a:extLst>
                  <a:ext uri="{FF2B5EF4-FFF2-40B4-BE49-F238E27FC236}">
                    <a16:creationId xmlns:a16="http://schemas.microsoft.com/office/drawing/2014/main" id="{27B2D28C-7FEA-4AFD-9E30-CE37D5F3EC67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1004;p38">
                <a:extLst>
                  <a:ext uri="{FF2B5EF4-FFF2-40B4-BE49-F238E27FC236}">
                    <a16:creationId xmlns:a16="http://schemas.microsoft.com/office/drawing/2014/main" id="{C5875BBA-F1C0-4781-9232-0506FE4370C2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1005;p38">
                <a:extLst>
                  <a:ext uri="{FF2B5EF4-FFF2-40B4-BE49-F238E27FC236}">
                    <a16:creationId xmlns:a16="http://schemas.microsoft.com/office/drawing/2014/main" id="{F83CEEDB-4353-41F0-95BE-F7F3DD4EC1B1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1006;p38">
                <a:extLst>
                  <a:ext uri="{FF2B5EF4-FFF2-40B4-BE49-F238E27FC236}">
                    <a16:creationId xmlns:a16="http://schemas.microsoft.com/office/drawing/2014/main" id="{8D55ABCE-AD10-46E1-9E30-CF7E5824AF5C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1007;p38">
              <a:extLst>
                <a:ext uri="{FF2B5EF4-FFF2-40B4-BE49-F238E27FC236}">
                  <a16:creationId xmlns:a16="http://schemas.microsoft.com/office/drawing/2014/main" id="{8ACFBFFB-C418-487D-A8AF-DFCDE9BDA263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08;p38">
              <a:extLst>
                <a:ext uri="{FF2B5EF4-FFF2-40B4-BE49-F238E27FC236}">
                  <a16:creationId xmlns:a16="http://schemas.microsoft.com/office/drawing/2014/main" id="{5575E106-2BC3-47E1-B9C7-652318B6D629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09;p38">
              <a:extLst>
                <a:ext uri="{FF2B5EF4-FFF2-40B4-BE49-F238E27FC236}">
                  <a16:creationId xmlns:a16="http://schemas.microsoft.com/office/drawing/2014/main" id="{02130B21-1765-4E77-82AE-D0E851F30670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10;p38">
              <a:extLst>
                <a:ext uri="{FF2B5EF4-FFF2-40B4-BE49-F238E27FC236}">
                  <a16:creationId xmlns:a16="http://schemas.microsoft.com/office/drawing/2014/main" id="{04344631-462D-4555-B697-848052664561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11;p38">
              <a:extLst>
                <a:ext uri="{FF2B5EF4-FFF2-40B4-BE49-F238E27FC236}">
                  <a16:creationId xmlns:a16="http://schemas.microsoft.com/office/drawing/2014/main" id="{B08498E7-1F61-4013-9681-DEAFD18A7E4B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12;p38">
              <a:extLst>
                <a:ext uri="{FF2B5EF4-FFF2-40B4-BE49-F238E27FC236}">
                  <a16:creationId xmlns:a16="http://schemas.microsoft.com/office/drawing/2014/main" id="{AB4F8A1E-EFE3-4309-8AA4-2340E53ED459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" name="Google Shape;995;p38">
            <a:extLst>
              <a:ext uri="{FF2B5EF4-FFF2-40B4-BE49-F238E27FC236}">
                <a16:creationId xmlns:a16="http://schemas.microsoft.com/office/drawing/2014/main" id="{500372AE-7C68-4299-92B6-427F6193835F}"/>
              </a:ext>
            </a:extLst>
          </p:cNvPr>
          <p:cNvGrpSpPr/>
          <p:nvPr/>
        </p:nvGrpSpPr>
        <p:grpSpPr>
          <a:xfrm>
            <a:off x="5673183" y="5804619"/>
            <a:ext cx="460705" cy="491455"/>
            <a:chOff x="9901824" y="937343"/>
            <a:chExt cx="744273" cy="793950"/>
          </a:xfrm>
        </p:grpSpPr>
        <p:grpSp>
          <p:nvGrpSpPr>
            <p:cNvPr id="53" name="Google Shape;996;p38">
              <a:extLst>
                <a:ext uri="{FF2B5EF4-FFF2-40B4-BE49-F238E27FC236}">
                  <a16:creationId xmlns:a16="http://schemas.microsoft.com/office/drawing/2014/main" id="{B5E91942-A261-4E4C-A6CB-3EA8E81CE8E0}"/>
                </a:ext>
              </a:extLst>
            </p:cNvPr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60" name="Google Shape;997;p38">
                <a:extLst>
                  <a:ext uri="{FF2B5EF4-FFF2-40B4-BE49-F238E27FC236}">
                    <a16:creationId xmlns:a16="http://schemas.microsoft.com/office/drawing/2014/main" id="{7B679A65-E9D2-4DC7-B118-8EF6C1516411}"/>
                  </a:ext>
                </a:extLst>
              </p:cNvPr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998;p38">
                <a:extLst>
                  <a:ext uri="{FF2B5EF4-FFF2-40B4-BE49-F238E27FC236}">
                    <a16:creationId xmlns:a16="http://schemas.microsoft.com/office/drawing/2014/main" id="{72E4F183-2143-4E5C-B7E8-880167E91801}"/>
                  </a:ext>
                </a:extLst>
              </p:cNvPr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999;p38">
                <a:extLst>
                  <a:ext uri="{FF2B5EF4-FFF2-40B4-BE49-F238E27FC236}">
                    <a16:creationId xmlns:a16="http://schemas.microsoft.com/office/drawing/2014/main" id="{A27C11E2-2218-4803-A4BA-17E2696D1E62}"/>
                  </a:ext>
                </a:extLst>
              </p:cNvPr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1000;p38">
                <a:extLst>
                  <a:ext uri="{FF2B5EF4-FFF2-40B4-BE49-F238E27FC236}">
                    <a16:creationId xmlns:a16="http://schemas.microsoft.com/office/drawing/2014/main" id="{37402895-94C2-4125-83DD-1C2E6B909D90}"/>
                  </a:ext>
                </a:extLst>
              </p:cNvPr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001;p38">
                <a:extLst>
                  <a:ext uri="{FF2B5EF4-FFF2-40B4-BE49-F238E27FC236}">
                    <a16:creationId xmlns:a16="http://schemas.microsoft.com/office/drawing/2014/main" id="{5B49B2B4-87DD-478F-92A1-1A8CB4A47809}"/>
                  </a:ext>
                </a:extLst>
              </p:cNvPr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1002;p38">
                <a:extLst>
                  <a:ext uri="{FF2B5EF4-FFF2-40B4-BE49-F238E27FC236}">
                    <a16:creationId xmlns:a16="http://schemas.microsoft.com/office/drawing/2014/main" id="{5970E871-EE50-4149-AE19-16151A722590}"/>
                  </a:ext>
                </a:extLst>
              </p:cNvPr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1003;p38">
                <a:extLst>
                  <a:ext uri="{FF2B5EF4-FFF2-40B4-BE49-F238E27FC236}">
                    <a16:creationId xmlns:a16="http://schemas.microsoft.com/office/drawing/2014/main" id="{51C0C090-0651-4E8C-9458-6D2D9269C665}"/>
                  </a:ext>
                </a:extLst>
              </p:cNvPr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1004;p38">
                <a:extLst>
                  <a:ext uri="{FF2B5EF4-FFF2-40B4-BE49-F238E27FC236}">
                    <a16:creationId xmlns:a16="http://schemas.microsoft.com/office/drawing/2014/main" id="{F5C70E45-464F-4493-8052-262768AC1A52}"/>
                  </a:ext>
                </a:extLst>
              </p:cNvPr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1005;p38">
                <a:extLst>
                  <a:ext uri="{FF2B5EF4-FFF2-40B4-BE49-F238E27FC236}">
                    <a16:creationId xmlns:a16="http://schemas.microsoft.com/office/drawing/2014/main" id="{46F5562C-5033-4C7F-97C2-90ACCCB39760}"/>
                  </a:ext>
                </a:extLst>
              </p:cNvPr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1006;p38">
                <a:extLst>
                  <a:ext uri="{FF2B5EF4-FFF2-40B4-BE49-F238E27FC236}">
                    <a16:creationId xmlns:a16="http://schemas.microsoft.com/office/drawing/2014/main" id="{DFC05368-7E79-453A-813E-A7CFDFC311C2}"/>
                  </a:ext>
                </a:extLst>
              </p:cNvPr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1007;p38">
              <a:extLst>
                <a:ext uri="{FF2B5EF4-FFF2-40B4-BE49-F238E27FC236}">
                  <a16:creationId xmlns:a16="http://schemas.microsoft.com/office/drawing/2014/main" id="{DE70BD10-0ACF-40D1-B9DB-8117EEB2BDDA}"/>
                </a:ext>
              </a:extLst>
            </p:cNvPr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08;p38">
              <a:extLst>
                <a:ext uri="{FF2B5EF4-FFF2-40B4-BE49-F238E27FC236}">
                  <a16:creationId xmlns:a16="http://schemas.microsoft.com/office/drawing/2014/main" id="{5197C21B-7C61-4B88-8083-65F6B2FDB41D}"/>
                </a:ext>
              </a:extLst>
            </p:cNvPr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09;p38">
              <a:extLst>
                <a:ext uri="{FF2B5EF4-FFF2-40B4-BE49-F238E27FC236}">
                  <a16:creationId xmlns:a16="http://schemas.microsoft.com/office/drawing/2014/main" id="{7399BF82-A659-4E3B-A724-11B00A58315B}"/>
                </a:ext>
              </a:extLst>
            </p:cNvPr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10;p38">
              <a:extLst>
                <a:ext uri="{FF2B5EF4-FFF2-40B4-BE49-F238E27FC236}">
                  <a16:creationId xmlns:a16="http://schemas.microsoft.com/office/drawing/2014/main" id="{BEA8C7FC-A87E-4737-8D2B-F799D89CF627}"/>
                </a:ext>
              </a:extLst>
            </p:cNvPr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11;p38">
              <a:extLst>
                <a:ext uri="{FF2B5EF4-FFF2-40B4-BE49-F238E27FC236}">
                  <a16:creationId xmlns:a16="http://schemas.microsoft.com/office/drawing/2014/main" id="{3C7972F4-53D3-47A6-82A0-6F4C99CEE0AF}"/>
                </a:ext>
              </a:extLst>
            </p:cNvPr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12;p38">
              <a:extLst>
                <a:ext uri="{FF2B5EF4-FFF2-40B4-BE49-F238E27FC236}">
                  <a16:creationId xmlns:a16="http://schemas.microsoft.com/office/drawing/2014/main" id="{27B23356-E5D5-4367-B2C8-619E163981D5}"/>
                </a:ext>
              </a:extLst>
            </p:cNvPr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2813989-D85D-4EFB-B1F1-004DBAE8C9C1}"/>
              </a:ext>
            </a:extLst>
          </p:cNvPr>
          <p:cNvSpPr txBox="1"/>
          <p:nvPr/>
        </p:nvSpPr>
        <p:spPr>
          <a:xfrm>
            <a:off x="6460407" y="5763971"/>
            <a:ext cx="54755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/>
              <a:t>As Strategy it was chosen to take the mean score per id, considering X and C as 0, and if this value is greater than 2 (overdue above 60 days) will be classified as </a:t>
            </a:r>
            <a:r>
              <a:rPr lang="en-GB" sz="1400" b="1" dirty="0"/>
              <a:t>non-approval.</a:t>
            </a:r>
          </a:p>
        </p:txBody>
      </p:sp>
      <p:grpSp>
        <p:nvGrpSpPr>
          <p:cNvPr id="71" name="Google Shape;10107;p94">
            <a:extLst>
              <a:ext uri="{FF2B5EF4-FFF2-40B4-BE49-F238E27FC236}">
                <a16:creationId xmlns:a16="http://schemas.microsoft.com/office/drawing/2014/main" id="{96EE32F9-3A0F-4E05-81DE-8C9A7508AD22}"/>
              </a:ext>
            </a:extLst>
          </p:cNvPr>
          <p:cNvGrpSpPr/>
          <p:nvPr/>
        </p:nvGrpSpPr>
        <p:grpSpPr>
          <a:xfrm>
            <a:off x="4084706" y="259583"/>
            <a:ext cx="507189" cy="484153"/>
            <a:chOff x="4126815" y="2760704"/>
            <a:chExt cx="380393" cy="363118"/>
          </a:xfrm>
        </p:grpSpPr>
        <p:sp>
          <p:nvSpPr>
            <p:cNvPr id="72" name="Google Shape;10108;p94">
              <a:extLst>
                <a:ext uri="{FF2B5EF4-FFF2-40B4-BE49-F238E27FC236}">
                  <a16:creationId xmlns:a16="http://schemas.microsoft.com/office/drawing/2014/main" id="{003F47C6-A1F3-420A-A7F1-08E917D4671B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3" name="Google Shape;10109;p94">
              <a:extLst>
                <a:ext uri="{FF2B5EF4-FFF2-40B4-BE49-F238E27FC236}">
                  <a16:creationId xmlns:a16="http://schemas.microsoft.com/office/drawing/2014/main" id="{772F261F-5748-48D4-A32E-94101DC793BA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4" name="Google Shape;10110;p94">
              <a:extLst>
                <a:ext uri="{FF2B5EF4-FFF2-40B4-BE49-F238E27FC236}">
                  <a16:creationId xmlns:a16="http://schemas.microsoft.com/office/drawing/2014/main" id="{F8B5A2DA-C1AC-4B6E-8B6E-2C353CF3454E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75" name="Google Shape;10111;p94">
              <a:extLst>
                <a:ext uri="{FF2B5EF4-FFF2-40B4-BE49-F238E27FC236}">
                  <a16:creationId xmlns:a16="http://schemas.microsoft.com/office/drawing/2014/main" id="{BCAAD332-DD01-4CA8-A5E6-6A3177E2BA98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10933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932B731-E287-4D93-AAF6-A33EC8F5EB93}"/>
              </a:ext>
            </a:extLst>
          </p:cNvPr>
          <p:cNvSpPr/>
          <p:nvPr/>
        </p:nvSpPr>
        <p:spPr>
          <a:xfrm>
            <a:off x="6809099" y="789470"/>
            <a:ext cx="5294373" cy="597408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252FA9-D45C-4B38-999D-E914FB93FA2C}"/>
              </a:ext>
            </a:extLst>
          </p:cNvPr>
          <p:cNvSpPr/>
          <p:nvPr/>
        </p:nvSpPr>
        <p:spPr>
          <a:xfrm>
            <a:off x="162046" y="173619"/>
            <a:ext cx="4629873" cy="6944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5FE6AF-519B-42B3-A615-7D0C8332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6" y="1264115"/>
            <a:ext cx="6198969" cy="1745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E13C20-1A2E-4EA5-A389-C57189CFFAA9}"/>
              </a:ext>
            </a:extLst>
          </p:cNvPr>
          <p:cNvSpPr txBox="1"/>
          <p:nvPr/>
        </p:nvSpPr>
        <p:spPr>
          <a:xfrm>
            <a:off x="4549702" y="173619"/>
            <a:ext cx="2742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Deeper dive in  Application record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8D26C-C71D-456B-8BEE-778C49498C07}"/>
              </a:ext>
            </a:extLst>
          </p:cNvPr>
          <p:cNvSpPr txBox="1"/>
          <p:nvPr/>
        </p:nvSpPr>
        <p:spPr>
          <a:xfrm>
            <a:off x="1330079" y="929057"/>
            <a:ext cx="299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2"/>
                </a:solidFill>
              </a:rPr>
              <a:t>Descriptive statistics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2E0E7C4-C956-4037-8717-BCE392097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070932"/>
              </p:ext>
            </p:extLst>
          </p:nvPr>
        </p:nvGraphicFramePr>
        <p:xfrm>
          <a:off x="1301632" y="5789776"/>
          <a:ext cx="3149600" cy="899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394168204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390471986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21961545"/>
                    </a:ext>
                  </a:extLst>
                </a:gridCol>
              </a:tblGrid>
              <a:tr h="92726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Feature </a:t>
                      </a:r>
                      <a:endParaRPr lang="en-GB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Skewness</a:t>
                      </a:r>
                      <a:endParaRPr lang="en-GB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Insight</a:t>
                      </a:r>
                      <a:endParaRPr lang="en-GB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05444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CNT_CHILDREN     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 dirty="0">
                          <a:effectLst/>
                        </a:rPr>
                        <a:t>1.994812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Skewed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7821499"/>
                  </a:ext>
                </a:extLst>
              </a:tr>
              <a:tr h="171003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AMT_INCOME_TOTAL   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7.915335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Skewed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01253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DAYS_EMPLOYED     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1.717701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Skewed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738026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>
                          <a:effectLst/>
                        </a:rPr>
                        <a:t>CNT_FAM_MEMBERS     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100" u="none" strike="noStrike">
                          <a:effectLst/>
                        </a:rPr>
                        <a:t>1.005251</a:t>
                      </a:r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u="none" strike="noStrike" dirty="0">
                          <a:effectLst/>
                        </a:rPr>
                        <a:t>Skewed </a:t>
                      </a:r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702627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69480CC-0496-42DF-85FD-6F559138F0BA}"/>
              </a:ext>
            </a:extLst>
          </p:cNvPr>
          <p:cNvSpPr txBox="1"/>
          <p:nvPr/>
        </p:nvSpPr>
        <p:spPr>
          <a:xfrm>
            <a:off x="1381389" y="5393761"/>
            <a:ext cx="299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2"/>
                </a:solidFill>
              </a:rPr>
              <a:t>Skewness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A7D88D-6349-475E-82FC-E4574DD3CA79}"/>
              </a:ext>
            </a:extLst>
          </p:cNvPr>
          <p:cNvSpPr txBox="1"/>
          <p:nvPr/>
        </p:nvSpPr>
        <p:spPr>
          <a:xfrm>
            <a:off x="1461146" y="3035666"/>
            <a:ext cx="2990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2"/>
                </a:solidFill>
              </a:rPr>
              <a:t>Outlier Detection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B329A7A-E970-4C57-A1D7-CAE5D32C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15" y="3443018"/>
            <a:ext cx="2444869" cy="18511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296259-F80F-4E10-A954-74BFE647C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91" y="3443019"/>
            <a:ext cx="2347512" cy="185116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F9F4C41-2D18-4B68-A77A-C1F03B6A56FD}"/>
              </a:ext>
            </a:extLst>
          </p:cNvPr>
          <p:cNvSpPr txBox="1"/>
          <p:nvPr/>
        </p:nvSpPr>
        <p:spPr>
          <a:xfrm>
            <a:off x="8084915" y="1013453"/>
            <a:ext cx="39450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Based on </a:t>
            </a:r>
            <a:r>
              <a:rPr lang="en-GB" sz="1200" b="1" u="sng" dirty="0"/>
              <a:t>DAYS_EMPLOYED </a:t>
            </a:r>
            <a:r>
              <a:rPr lang="en-GB" sz="1200" dirty="0"/>
              <a:t>feature there are 1696 employees working for more than </a:t>
            </a:r>
            <a:r>
              <a:rPr lang="en-GB" sz="1200" u="sng" dirty="0"/>
              <a:t>160 years</a:t>
            </a:r>
            <a:r>
              <a:rPr lang="en-GB" sz="1200" dirty="0"/>
              <a:t>. As can be seen in they from density plot they belong in the same bin and thus they seem to be </a:t>
            </a:r>
            <a:r>
              <a:rPr lang="en-GB" sz="1200" b="1" u="sng" dirty="0"/>
              <a:t>collective outliers</a:t>
            </a:r>
            <a:r>
              <a:rPr lang="en-GB" sz="1200" dirty="0"/>
              <a:t>. 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b="1" u="sng" dirty="0"/>
              <a:t>AMT_INCOME </a:t>
            </a:r>
            <a:r>
              <a:rPr lang="en-GB" sz="1200" dirty="0"/>
              <a:t>feature tests indicate that they </a:t>
            </a:r>
            <a:r>
              <a:rPr lang="en-GB" sz="1200" b="1" u="sng" dirty="0"/>
              <a:t>might</a:t>
            </a:r>
            <a:r>
              <a:rPr lang="en-GB" sz="1200" dirty="0"/>
              <a:t> have </a:t>
            </a:r>
            <a:r>
              <a:rPr lang="en-GB" sz="1200" b="1" u="sng" dirty="0"/>
              <a:t>outliers</a:t>
            </a:r>
            <a:r>
              <a:rPr lang="en-GB" sz="1200" dirty="0"/>
              <a:t>, but taking into account the amounts it seems plausible to be legit Incomes.   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755E0-7987-4A4E-A0C3-D43B022D7B7F}"/>
              </a:ext>
            </a:extLst>
          </p:cNvPr>
          <p:cNvSpPr/>
          <p:nvPr/>
        </p:nvSpPr>
        <p:spPr>
          <a:xfrm>
            <a:off x="162046" y="1567007"/>
            <a:ext cx="6198968" cy="631444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Google Shape;706;p37">
            <a:extLst>
              <a:ext uri="{FF2B5EF4-FFF2-40B4-BE49-F238E27FC236}">
                <a16:creationId xmlns:a16="http://schemas.microsoft.com/office/drawing/2014/main" id="{6177A934-9393-4355-AFD4-F0D67424D41E}"/>
              </a:ext>
            </a:extLst>
          </p:cNvPr>
          <p:cNvSpPr/>
          <p:nvPr/>
        </p:nvSpPr>
        <p:spPr>
          <a:xfrm>
            <a:off x="7455489" y="1349506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576;p37">
            <a:extLst>
              <a:ext uri="{FF2B5EF4-FFF2-40B4-BE49-F238E27FC236}">
                <a16:creationId xmlns:a16="http://schemas.microsoft.com/office/drawing/2014/main" id="{80113F73-BFCD-4C46-BC69-5E1A2BD2D19F}"/>
              </a:ext>
            </a:extLst>
          </p:cNvPr>
          <p:cNvGrpSpPr/>
          <p:nvPr/>
        </p:nvGrpSpPr>
        <p:grpSpPr>
          <a:xfrm>
            <a:off x="7455489" y="5559294"/>
            <a:ext cx="383837" cy="363370"/>
            <a:chOff x="6618700" y="1635475"/>
            <a:chExt cx="456675" cy="432325"/>
          </a:xfrm>
        </p:grpSpPr>
        <p:sp>
          <p:nvSpPr>
            <p:cNvPr id="30" name="Google Shape;577;p37">
              <a:extLst>
                <a:ext uri="{FF2B5EF4-FFF2-40B4-BE49-F238E27FC236}">
                  <a16:creationId xmlns:a16="http://schemas.microsoft.com/office/drawing/2014/main" id="{06F5FFC3-4133-4A2F-885D-30AA0E2F9687}"/>
                </a:ext>
              </a:extLst>
            </p:cNvPr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8;p37">
              <a:extLst>
                <a:ext uri="{FF2B5EF4-FFF2-40B4-BE49-F238E27FC236}">
                  <a16:creationId xmlns:a16="http://schemas.microsoft.com/office/drawing/2014/main" id="{30F9B04F-F2B5-443A-B765-9F0CF30E7361}"/>
                </a:ext>
              </a:extLst>
            </p:cNvPr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79;p37">
              <a:extLst>
                <a:ext uri="{FF2B5EF4-FFF2-40B4-BE49-F238E27FC236}">
                  <a16:creationId xmlns:a16="http://schemas.microsoft.com/office/drawing/2014/main" id="{AE33427E-2728-4606-9DF5-D50B726A9D63}"/>
                </a:ext>
              </a:extLst>
            </p:cNvPr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0;p37">
              <a:extLst>
                <a:ext uri="{FF2B5EF4-FFF2-40B4-BE49-F238E27FC236}">
                  <a16:creationId xmlns:a16="http://schemas.microsoft.com/office/drawing/2014/main" id="{8EA03514-1C08-450B-9122-827C1CBA66F9}"/>
                </a:ext>
              </a:extLst>
            </p:cNvPr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1;p37">
              <a:extLst>
                <a:ext uri="{FF2B5EF4-FFF2-40B4-BE49-F238E27FC236}">
                  <a16:creationId xmlns:a16="http://schemas.microsoft.com/office/drawing/2014/main" id="{B34F03AF-5C3A-4350-98B6-527941385B02}"/>
                </a:ext>
              </a:extLst>
            </p:cNvPr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568;p37">
            <a:extLst>
              <a:ext uri="{FF2B5EF4-FFF2-40B4-BE49-F238E27FC236}">
                <a16:creationId xmlns:a16="http://schemas.microsoft.com/office/drawing/2014/main" id="{20C02616-9DD1-40DE-B216-75D0D7678E8E}"/>
              </a:ext>
            </a:extLst>
          </p:cNvPr>
          <p:cNvGrpSpPr/>
          <p:nvPr/>
        </p:nvGrpSpPr>
        <p:grpSpPr>
          <a:xfrm>
            <a:off x="7427670" y="3414992"/>
            <a:ext cx="359272" cy="376690"/>
            <a:chOff x="5961125" y="1623900"/>
            <a:chExt cx="427450" cy="448175"/>
          </a:xfrm>
        </p:grpSpPr>
        <p:sp>
          <p:nvSpPr>
            <p:cNvPr id="36" name="Google Shape;569;p37">
              <a:extLst>
                <a:ext uri="{FF2B5EF4-FFF2-40B4-BE49-F238E27FC236}">
                  <a16:creationId xmlns:a16="http://schemas.microsoft.com/office/drawing/2014/main" id="{75DC5D13-F659-4530-9E16-51350D77B833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70;p37">
              <a:extLst>
                <a:ext uri="{FF2B5EF4-FFF2-40B4-BE49-F238E27FC236}">
                  <a16:creationId xmlns:a16="http://schemas.microsoft.com/office/drawing/2014/main" id="{CCD62ED7-6103-4FD9-8A1D-520D73BED501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71;p37">
              <a:extLst>
                <a:ext uri="{FF2B5EF4-FFF2-40B4-BE49-F238E27FC236}">
                  <a16:creationId xmlns:a16="http://schemas.microsoft.com/office/drawing/2014/main" id="{07D06989-7FFA-4328-9742-2A2789876F83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72;p37">
              <a:extLst>
                <a:ext uri="{FF2B5EF4-FFF2-40B4-BE49-F238E27FC236}">
                  <a16:creationId xmlns:a16="http://schemas.microsoft.com/office/drawing/2014/main" id="{967A438D-B278-40F0-8398-0672A4696488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73;p37">
              <a:extLst>
                <a:ext uri="{FF2B5EF4-FFF2-40B4-BE49-F238E27FC236}">
                  <a16:creationId xmlns:a16="http://schemas.microsoft.com/office/drawing/2014/main" id="{D3E765BE-67C4-4A30-BAC0-74187AEAA9D5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74;p37">
              <a:extLst>
                <a:ext uri="{FF2B5EF4-FFF2-40B4-BE49-F238E27FC236}">
                  <a16:creationId xmlns:a16="http://schemas.microsoft.com/office/drawing/2014/main" id="{A4832819-6367-48C2-8F49-884721368F18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75;p37">
              <a:extLst>
                <a:ext uri="{FF2B5EF4-FFF2-40B4-BE49-F238E27FC236}">
                  <a16:creationId xmlns:a16="http://schemas.microsoft.com/office/drawing/2014/main" id="{8A71A6F3-FF76-4EE0-B5F4-3C68C14FB4CB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BBAB54E-57B5-47F2-8819-433963574AF0}"/>
              </a:ext>
            </a:extLst>
          </p:cNvPr>
          <p:cNvSpPr txBox="1"/>
          <p:nvPr/>
        </p:nvSpPr>
        <p:spPr>
          <a:xfrm>
            <a:off x="8069720" y="2709981"/>
            <a:ext cx="39450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In the consolidated dataset consisting of 9709 instances 9503 are annotated as approval (</a:t>
            </a:r>
            <a:r>
              <a:rPr lang="en-GB" sz="1200" b="1" dirty="0"/>
              <a:t>majority class</a:t>
            </a:r>
            <a:r>
              <a:rPr lang="en-GB" sz="1200" dirty="0"/>
              <a:t>) and 206 as non-approval (</a:t>
            </a:r>
            <a:r>
              <a:rPr lang="en-GB" sz="1200" b="1" dirty="0"/>
              <a:t>minority class</a:t>
            </a:r>
            <a:r>
              <a:rPr lang="en-GB" sz="1200" dirty="0"/>
              <a:t>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b="1" u="sng" dirty="0"/>
              <a:t>Outliers in DAYS_EMPLOYED</a:t>
            </a:r>
            <a:r>
              <a:rPr lang="en-GB" sz="1200" dirty="0"/>
              <a:t> indicate 1696 instances, out of which 51 are annotated as non-approval. We decide that we can lose any instance of the minority class and we </a:t>
            </a:r>
            <a:r>
              <a:rPr lang="en-GB" sz="1200" b="1" u="sng" dirty="0"/>
              <a:t>will replace the values with </a:t>
            </a:r>
            <a:r>
              <a:rPr lang="en-GB" sz="1200" b="1" u="sng" dirty="0" err="1"/>
              <a:t>NaN</a:t>
            </a:r>
            <a:r>
              <a:rPr lang="en-GB" sz="1200" b="1" u="sng" dirty="0"/>
              <a:t> </a:t>
            </a:r>
            <a:r>
              <a:rPr lang="en-GB" sz="1200" dirty="0"/>
              <a:t>for now.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b="1" u="sng" dirty="0"/>
              <a:t>Missing values in OCCUPATION_TYPE </a:t>
            </a:r>
            <a:r>
              <a:rPr lang="en-GB" sz="1200" dirty="0"/>
              <a:t>are 2994, out of which 74 are annotated as non-approval. Once more we decide </a:t>
            </a:r>
            <a:r>
              <a:rPr lang="en-GB" sz="1200" b="1" u="sng" dirty="0"/>
              <a:t>not to drop any instance </a:t>
            </a:r>
            <a:r>
              <a:rPr lang="en-GB" sz="1200" dirty="0"/>
              <a:t>and proceed with imputation similar with DAYS_EMPLOYED.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A33402-556E-4729-83BD-AFC2EE85C695}"/>
              </a:ext>
            </a:extLst>
          </p:cNvPr>
          <p:cNvSpPr txBox="1"/>
          <p:nvPr/>
        </p:nvSpPr>
        <p:spPr>
          <a:xfrm rot="19062785">
            <a:off x="6563979" y="984750"/>
            <a:ext cx="1481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key takeaways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DC9A5D4-7602-4098-B40A-69F13197C718}"/>
              </a:ext>
            </a:extLst>
          </p:cNvPr>
          <p:cNvSpPr txBox="1"/>
          <p:nvPr/>
        </p:nvSpPr>
        <p:spPr>
          <a:xfrm>
            <a:off x="8057259" y="5462135"/>
            <a:ext cx="3945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200" dirty="0"/>
              <a:t>In </a:t>
            </a:r>
            <a:r>
              <a:rPr lang="en-GB" sz="1200" b="1" u="sng" dirty="0"/>
              <a:t>Skewed data</a:t>
            </a:r>
            <a:r>
              <a:rPr lang="en-GB" sz="1200" dirty="0"/>
              <a:t>, the tail region may act as an outlier for the statistical model and we know that outliers adversely affect the model’s performance especially regression-based models. Thus, we will proceed with </a:t>
            </a:r>
            <a:r>
              <a:rPr lang="en-GB" sz="1200" b="1" u="sng" dirty="0"/>
              <a:t>smoothing through discretization</a:t>
            </a:r>
            <a:r>
              <a:rPr lang="en-GB" sz="1200" dirty="0"/>
              <a:t>.</a:t>
            </a:r>
          </a:p>
        </p:txBody>
      </p:sp>
      <p:grpSp>
        <p:nvGrpSpPr>
          <p:cNvPr id="46" name="Google Shape;10107;p94">
            <a:extLst>
              <a:ext uri="{FF2B5EF4-FFF2-40B4-BE49-F238E27FC236}">
                <a16:creationId xmlns:a16="http://schemas.microsoft.com/office/drawing/2014/main" id="{A50480B6-DCDE-41CF-AC4D-6E42DF006360}"/>
              </a:ext>
            </a:extLst>
          </p:cNvPr>
          <p:cNvGrpSpPr/>
          <p:nvPr/>
        </p:nvGrpSpPr>
        <p:grpSpPr>
          <a:xfrm>
            <a:off x="4108082" y="273625"/>
            <a:ext cx="507189" cy="484153"/>
            <a:chOff x="4126815" y="2760704"/>
            <a:chExt cx="380393" cy="363118"/>
          </a:xfrm>
        </p:grpSpPr>
        <p:sp>
          <p:nvSpPr>
            <p:cNvPr id="47" name="Google Shape;10108;p94">
              <a:extLst>
                <a:ext uri="{FF2B5EF4-FFF2-40B4-BE49-F238E27FC236}">
                  <a16:creationId xmlns:a16="http://schemas.microsoft.com/office/drawing/2014/main" id="{B6195A78-BC9D-4F63-B9E9-7351E20F854C}"/>
                </a:ext>
              </a:extLst>
            </p:cNvPr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8" name="Google Shape;10109;p94">
              <a:extLst>
                <a:ext uri="{FF2B5EF4-FFF2-40B4-BE49-F238E27FC236}">
                  <a16:creationId xmlns:a16="http://schemas.microsoft.com/office/drawing/2014/main" id="{61700EF0-0851-4C5D-B400-82BD48ED621C}"/>
                </a:ext>
              </a:extLst>
            </p:cNvPr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49" name="Google Shape;10110;p94">
              <a:extLst>
                <a:ext uri="{FF2B5EF4-FFF2-40B4-BE49-F238E27FC236}">
                  <a16:creationId xmlns:a16="http://schemas.microsoft.com/office/drawing/2014/main" id="{772BC501-693C-4396-A1ED-A778ABDEEBF8}"/>
                </a:ext>
              </a:extLst>
            </p:cNvPr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50" name="Google Shape;10111;p94">
              <a:extLst>
                <a:ext uri="{FF2B5EF4-FFF2-40B4-BE49-F238E27FC236}">
                  <a16:creationId xmlns:a16="http://schemas.microsoft.com/office/drawing/2014/main" id="{B7F9F25D-66FB-44D1-BD2C-F28B303504BF}"/>
                </a:ext>
              </a:extLst>
            </p:cNvPr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75104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9DFF32-D587-4DE2-B1CA-3182FABC7592}"/>
              </a:ext>
            </a:extLst>
          </p:cNvPr>
          <p:cNvSpPr/>
          <p:nvPr/>
        </p:nvSpPr>
        <p:spPr>
          <a:xfrm>
            <a:off x="253486" y="173619"/>
            <a:ext cx="4629873" cy="69448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Data </a:t>
            </a:r>
            <a:r>
              <a:rPr lang="en-GB" sz="3200" dirty="0" err="1"/>
              <a:t>Preprocessing</a:t>
            </a:r>
            <a:r>
              <a:rPr lang="en-GB" sz="3200" dirty="0"/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1DBCE5-375A-4CDC-8C67-AD24AFA684D7}"/>
              </a:ext>
            </a:extLst>
          </p:cNvPr>
          <p:cNvSpPr/>
          <p:nvPr/>
        </p:nvSpPr>
        <p:spPr>
          <a:xfrm>
            <a:off x="7312405" y="173619"/>
            <a:ext cx="4629873" cy="69448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Feature Engineering</a:t>
            </a:r>
          </a:p>
        </p:txBody>
      </p:sp>
      <p:grpSp>
        <p:nvGrpSpPr>
          <p:cNvPr id="7" name="Google Shape;8727;p90">
            <a:extLst>
              <a:ext uri="{FF2B5EF4-FFF2-40B4-BE49-F238E27FC236}">
                <a16:creationId xmlns:a16="http://schemas.microsoft.com/office/drawing/2014/main" id="{6B0100EE-6217-42B5-ADE3-5958923EEA46}"/>
              </a:ext>
            </a:extLst>
          </p:cNvPr>
          <p:cNvGrpSpPr/>
          <p:nvPr/>
        </p:nvGrpSpPr>
        <p:grpSpPr>
          <a:xfrm rot="5400000">
            <a:off x="-34982" y="2829843"/>
            <a:ext cx="5515795" cy="2193281"/>
            <a:chOff x="6796238" y="3158297"/>
            <a:chExt cx="1630319" cy="677257"/>
          </a:xfrm>
          <a:solidFill>
            <a:schemeClr val="accent3"/>
          </a:solidFill>
        </p:grpSpPr>
        <p:cxnSp>
          <p:nvCxnSpPr>
            <p:cNvPr id="8" name="Google Shape;8728;p90">
              <a:extLst>
                <a:ext uri="{FF2B5EF4-FFF2-40B4-BE49-F238E27FC236}">
                  <a16:creationId xmlns:a16="http://schemas.microsoft.com/office/drawing/2014/main" id="{64C9EB25-2D19-4547-98CA-58378AD1B30C}"/>
                </a:ext>
              </a:extLst>
            </p:cNvPr>
            <p:cNvCxnSpPr/>
            <p:nvPr/>
          </p:nvCxnSpPr>
          <p:spPr>
            <a:xfrm>
              <a:off x="7012244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9" name="Google Shape;8729;p90">
              <a:extLst>
                <a:ext uri="{FF2B5EF4-FFF2-40B4-BE49-F238E27FC236}">
                  <a16:creationId xmlns:a16="http://schemas.microsoft.com/office/drawing/2014/main" id="{7BD057F4-19AE-4758-A7A8-F3C7C1053D0E}"/>
                </a:ext>
              </a:extLst>
            </p:cNvPr>
            <p:cNvCxnSpPr/>
            <p:nvPr/>
          </p:nvCxnSpPr>
          <p:spPr>
            <a:xfrm>
              <a:off x="7810957" y="3664854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0" name="Google Shape;8730;p90">
              <a:extLst>
                <a:ext uri="{FF2B5EF4-FFF2-40B4-BE49-F238E27FC236}">
                  <a16:creationId xmlns:a16="http://schemas.microsoft.com/office/drawing/2014/main" id="{911FAF5F-DD3E-4AA6-9968-DAF387904416}"/>
                </a:ext>
              </a:extLst>
            </p:cNvPr>
            <p:cNvCxnSpPr/>
            <p:nvPr/>
          </p:nvCxnSpPr>
          <p:spPr>
            <a:xfrm rot="10800000">
              <a:off x="8196652" y="3170826"/>
              <a:ext cx="0" cy="1698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cxnSp>
          <p:nvCxnSpPr>
            <p:cNvPr id="11" name="Google Shape;8731;p90">
              <a:extLst>
                <a:ext uri="{FF2B5EF4-FFF2-40B4-BE49-F238E27FC236}">
                  <a16:creationId xmlns:a16="http://schemas.microsoft.com/office/drawing/2014/main" id="{7D43BC12-DFD9-40EF-B28C-EF2E7DD66779}"/>
                </a:ext>
              </a:extLst>
            </p:cNvPr>
            <p:cNvCxnSpPr/>
            <p:nvPr/>
          </p:nvCxnSpPr>
          <p:spPr>
            <a:xfrm rot="10800000">
              <a:off x="7411601" y="3158297"/>
              <a:ext cx="0" cy="170700"/>
            </a:xfrm>
            <a:prstGeom prst="straightConnector1">
              <a:avLst/>
            </a:prstGeom>
            <a:grp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grpSp>
          <p:nvGrpSpPr>
            <p:cNvPr id="12" name="Google Shape;8732;p90">
              <a:extLst>
                <a:ext uri="{FF2B5EF4-FFF2-40B4-BE49-F238E27FC236}">
                  <a16:creationId xmlns:a16="http://schemas.microsoft.com/office/drawing/2014/main" id="{44C3A37D-7EA8-4588-AE4D-2C039FC803D6}"/>
                </a:ext>
              </a:extLst>
            </p:cNvPr>
            <p:cNvGrpSpPr/>
            <p:nvPr/>
          </p:nvGrpSpPr>
          <p:grpSpPr>
            <a:xfrm>
              <a:off x="6796238" y="3311904"/>
              <a:ext cx="1630319" cy="377697"/>
              <a:chOff x="6796238" y="3311904"/>
              <a:chExt cx="1630319" cy="377697"/>
            </a:xfrm>
            <a:grpFill/>
          </p:grpSpPr>
          <p:sp>
            <p:nvSpPr>
              <p:cNvPr id="13" name="Google Shape;8733;p90">
                <a:extLst>
                  <a:ext uri="{FF2B5EF4-FFF2-40B4-BE49-F238E27FC236}">
                    <a16:creationId xmlns:a16="http://schemas.microsoft.com/office/drawing/2014/main" id="{1B50CB87-33EE-4601-998A-1B5973B63E73}"/>
                  </a:ext>
                </a:extLst>
              </p:cNvPr>
              <p:cNvSpPr/>
              <p:nvPr/>
            </p:nvSpPr>
            <p:spPr>
              <a:xfrm>
                <a:off x="6796238" y="3311904"/>
                <a:ext cx="798025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68" h="16266" extrusionOk="0">
                    <a:moveTo>
                      <a:pt x="4679" y="0"/>
                    </a:moveTo>
                    <a:lnTo>
                      <a:pt x="0" y="8133"/>
                    </a:lnTo>
                    <a:lnTo>
                      <a:pt x="4679" y="16265"/>
                    </a:lnTo>
                    <a:lnTo>
                      <a:pt x="14094" y="16265"/>
                    </a:lnTo>
                    <a:lnTo>
                      <a:pt x="17913" y="9590"/>
                    </a:lnTo>
                    <a:lnTo>
                      <a:pt x="22591" y="1458"/>
                    </a:lnTo>
                    <a:lnTo>
                      <a:pt x="30301" y="1458"/>
                    </a:lnTo>
                    <a:lnTo>
                      <a:pt x="33522" y="7098"/>
                    </a:lnTo>
                    <a:lnTo>
                      <a:pt x="34367" y="5640"/>
                    </a:lnTo>
                    <a:lnTo>
                      <a:pt x="33522" y="4183"/>
                    </a:lnTo>
                    <a:lnTo>
                      <a:pt x="31146" y="0"/>
                    </a:lnTo>
                    <a:lnTo>
                      <a:pt x="21746" y="0"/>
                    </a:lnTo>
                    <a:lnTo>
                      <a:pt x="17067" y="8133"/>
                    </a:lnTo>
                    <a:lnTo>
                      <a:pt x="13234" y="14808"/>
                    </a:lnTo>
                    <a:lnTo>
                      <a:pt x="5524" y="14808"/>
                    </a:lnTo>
                    <a:lnTo>
                      <a:pt x="1706" y="8133"/>
                    </a:lnTo>
                    <a:lnTo>
                      <a:pt x="5524" y="1458"/>
                    </a:lnTo>
                    <a:lnTo>
                      <a:pt x="13234" y="1458"/>
                    </a:lnTo>
                    <a:lnTo>
                      <a:pt x="16455" y="7098"/>
                    </a:lnTo>
                    <a:lnTo>
                      <a:pt x="17301" y="5640"/>
                    </a:lnTo>
                    <a:lnTo>
                      <a:pt x="16455" y="4183"/>
                    </a:lnTo>
                    <a:lnTo>
                      <a:pt x="14094" y="0"/>
                    </a:ln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l-G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14" name="Google Shape;8734;p90">
                <a:extLst>
                  <a:ext uri="{FF2B5EF4-FFF2-40B4-BE49-F238E27FC236}">
                    <a16:creationId xmlns:a16="http://schemas.microsoft.com/office/drawing/2014/main" id="{3B135C76-F4FC-40E1-81ED-551DC7DB4B2D}"/>
                  </a:ext>
                </a:extLst>
              </p:cNvPr>
              <p:cNvSpPr/>
              <p:nvPr/>
            </p:nvSpPr>
            <p:spPr>
              <a:xfrm>
                <a:off x="7628207" y="3311904"/>
                <a:ext cx="798350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4382" h="16266" extrusionOk="0">
                    <a:moveTo>
                      <a:pt x="20288" y="0"/>
                    </a:moveTo>
                    <a:lnTo>
                      <a:pt x="16470" y="6675"/>
                    </a:lnTo>
                    <a:lnTo>
                      <a:pt x="11791" y="14808"/>
                    </a:lnTo>
                    <a:lnTo>
                      <a:pt x="4081" y="14808"/>
                    </a:lnTo>
                    <a:lnTo>
                      <a:pt x="860" y="9167"/>
                    </a:lnTo>
                    <a:lnTo>
                      <a:pt x="0" y="10625"/>
                    </a:lnTo>
                    <a:lnTo>
                      <a:pt x="860" y="12082"/>
                    </a:lnTo>
                    <a:lnTo>
                      <a:pt x="3221" y="16265"/>
                    </a:lnTo>
                    <a:lnTo>
                      <a:pt x="12637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858" y="1458"/>
                    </a:lnTo>
                    <a:lnTo>
                      <a:pt x="32677" y="8133"/>
                    </a:lnTo>
                    <a:lnTo>
                      <a:pt x="28858" y="14808"/>
                    </a:lnTo>
                    <a:lnTo>
                      <a:pt x="21134" y="14808"/>
                    </a:lnTo>
                    <a:lnTo>
                      <a:pt x="17927" y="9167"/>
                    </a:lnTo>
                    <a:lnTo>
                      <a:pt x="17067" y="10625"/>
                    </a:lnTo>
                    <a:lnTo>
                      <a:pt x="17927" y="12082"/>
                    </a:lnTo>
                    <a:lnTo>
                      <a:pt x="20288" y="16265"/>
                    </a:lnTo>
                    <a:lnTo>
                      <a:pt x="29703" y="16265"/>
                    </a:lnTo>
                    <a:lnTo>
                      <a:pt x="34382" y="8133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l-G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  <p:sp>
            <p:nvSpPr>
              <p:cNvPr id="15" name="Google Shape;8735;p90">
                <a:extLst>
                  <a:ext uri="{FF2B5EF4-FFF2-40B4-BE49-F238E27FC236}">
                    <a16:creationId xmlns:a16="http://schemas.microsoft.com/office/drawing/2014/main" id="{82293F0D-3348-4A0F-9C5B-67995F8AFD0C}"/>
                  </a:ext>
                </a:extLst>
              </p:cNvPr>
              <p:cNvSpPr/>
              <p:nvPr/>
            </p:nvSpPr>
            <p:spPr>
              <a:xfrm>
                <a:off x="7229098" y="3311904"/>
                <a:ext cx="762823" cy="377697"/>
              </a:xfrm>
              <a:custGeom>
                <a:avLst/>
                <a:gdLst/>
                <a:ahLst/>
                <a:cxnLst/>
                <a:rect l="l" t="t" r="r" b="b"/>
                <a:pathLst>
                  <a:path w="32852" h="16266" extrusionOk="0">
                    <a:moveTo>
                      <a:pt x="20347" y="0"/>
                    </a:moveTo>
                    <a:lnTo>
                      <a:pt x="16455" y="6675"/>
                    </a:lnTo>
                    <a:lnTo>
                      <a:pt x="11850" y="14808"/>
                    </a:lnTo>
                    <a:lnTo>
                      <a:pt x="4125" y="14808"/>
                    </a:lnTo>
                    <a:lnTo>
                      <a:pt x="846" y="9167"/>
                    </a:lnTo>
                    <a:lnTo>
                      <a:pt x="0" y="10625"/>
                    </a:lnTo>
                    <a:lnTo>
                      <a:pt x="846" y="12082"/>
                    </a:lnTo>
                    <a:lnTo>
                      <a:pt x="3280" y="16265"/>
                    </a:lnTo>
                    <a:lnTo>
                      <a:pt x="12695" y="16265"/>
                    </a:lnTo>
                    <a:lnTo>
                      <a:pt x="17315" y="8133"/>
                    </a:lnTo>
                    <a:lnTo>
                      <a:pt x="21134" y="1458"/>
                    </a:lnTo>
                    <a:lnTo>
                      <a:pt x="28902" y="1458"/>
                    </a:lnTo>
                    <a:lnTo>
                      <a:pt x="32065" y="6981"/>
                    </a:lnTo>
                    <a:lnTo>
                      <a:pt x="32852" y="5524"/>
                    </a:lnTo>
                    <a:lnTo>
                      <a:pt x="29703" y="0"/>
                    </a:lnTo>
                    <a:close/>
                  </a:path>
                </a:pathLst>
              </a:custGeom>
              <a:grpFill/>
              <a:ln>
                <a:solidFill>
                  <a:schemeClr val="accent3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l-G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9476F4C-A4F8-4500-BBA3-1185D86ADED2}"/>
              </a:ext>
            </a:extLst>
          </p:cNvPr>
          <p:cNvSpPr txBox="1"/>
          <p:nvPr/>
        </p:nvSpPr>
        <p:spPr>
          <a:xfrm>
            <a:off x="33034" y="1563968"/>
            <a:ext cx="18810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/>
              <a:t>Remove duplicate values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50" dirty="0"/>
              <a:t>Remove ‘ID’ and ‘FLAG_MOBIL’ since they are redundant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0E74FF-0AFF-4F20-AE6C-F6DB860F7C4F}"/>
              </a:ext>
            </a:extLst>
          </p:cNvPr>
          <p:cNvSpPr txBox="1"/>
          <p:nvPr/>
        </p:nvSpPr>
        <p:spPr>
          <a:xfrm>
            <a:off x="3901297" y="2861650"/>
            <a:ext cx="21523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Replace outliers with </a:t>
            </a:r>
            <a:r>
              <a:rPr lang="en-GB" sz="1000" dirty="0" err="1"/>
              <a:t>NaN</a:t>
            </a:r>
            <a:r>
              <a:rPr lang="en-GB" sz="1000" dirty="0"/>
              <a:t> in feature Days </a:t>
            </a:r>
            <a:r>
              <a:rPr lang="en-GB" sz="1000" dirty="0" err="1"/>
              <a:t>employeed</a:t>
            </a:r>
            <a:r>
              <a:rPr lang="en-GB" sz="1000" dirty="0"/>
              <a:t> using the interquartile range (IQR)  </a:t>
            </a:r>
          </a:p>
          <a:p>
            <a:r>
              <a:rPr lang="en-GB" sz="1000" dirty="0"/>
              <a:t>IQR = Q3-Q1</a:t>
            </a:r>
          </a:p>
          <a:p>
            <a:r>
              <a:rPr lang="en-GB" sz="1000" dirty="0" err="1"/>
              <a:t>lower_bound</a:t>
            </a:r>
            <a:r>
              <a:rPr lang="en-GB" sz="1000" dirty="0"/>
              <a:t> = Q1 - (1.5* IQR)   </a:t>
            </a:r>
          </a:p>
          <a:p>
            <a:r>
              <a:rPr lang="en-GB" sz="1000" dirty="0" err="1"/>
              <a:t>upper_bound</a:t>
            </a:r>
            <a:r>
              <a:rPr lang="en-GB" sz="1000" dirty="0"/>
              <a:t> = Q3 + (1.5* IQR)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95EAA-4508-4C52-ACFC-552CB93CA463}"/>
              </a:ext>
            </a:extLst>
          </p:cNvPr>
          <p:cNvSpPr txBox="1"/>
          <p:nvPr/>
        </p:nvSpPr>
        <p:spPr>
          <a:xfrm>
            <a:off x="30525" y="3934971"/>
            <a:ext cx="1657354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Imputation Strategy for the missing values: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050" dirty="0"/>
              <a:t>Replace with </a:t>
            </a:r>
            <a:r>
              <a:rPr lang="en-GB" sz="1050" u="sng" dirty="0"/>
              <a:t>mean value</a:t>
            </a:r>
            <a:r>
              <a:rPr lang="en-GB" sz="1050" dirty="0"/>
              <a:t> for days of employment </a:t>
            </a:r>
          </a:p>
          <a:p>
            <a:pPr marL="228600" indent="-228600">
              <a:buFont typeface="+mj-lt"/>
              <a:buAutoNum type="arabicPeriod"/>
            </a:pPr>
            <a:r>
              <a:rPr lang="en-GB" sz="1050" dirty="0"/>
              <a:t>Replace </a:t>
            </a:r>
            <a:r>
              <a:rPr lang="en-GB" sz="1050" u="sng" dirty="0"/>
              <a:t>randomly keeping the same distribution </a:t>
            </a:r>
            <a:r>
              <a:rPr lang="en-GB" sz="1050" dirty="0"/>
              <a:t>for Occupation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A90F21-D18B-414C-BC0B-9E3312D0CE7C}"/>
              </a:ext>
            </a:extLst>
          </p:cNvPr>
          <p:cNvSpPr txBox="1"/>
          <p:nvPr/>
        </p:nvSpPr>
        <p:spPr>
          <a:xfrm>
            <a:off x="3543152" y="6407382"/>
            <a:ext cx="30134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/>
              <a:t>One-hot encoding</a:t>
            </a:r>
          </a:p>
          <a:p>
            <a:pPr algn="ctr"/>
            <a:r>
              <a:rPr lang="en-GB" sz="1000" dirty="0"/>
              <a:t>Applied in all categorical values</a:t>
            </a:r>
          </a:p>
          <a:p>
            <a:pPr algn="ctr"/>
            <a:endParaRPr lang="en-GB" sz="1000" b="1" u="sng" dirty="0"/>
          </a:p>
        </p:txBody>
      </p:sp>
      <p:grpSp>
        <p:nvGrpSpPr>
          <p:cNvPr id="20" name="Google Shape;8818;p90">
            <a:extLst>
              <a:ext uri="{FF2B5EF4-FFF2-40B4-BE49-F238E27FC236}">
                <a16:creationId xmlns:a16="http://schemas.microsoft.com/office/drawing/2014/main" id="{DDDB12ED-0C54-4722-A467-81A5ED57F8DC}"/>
              </a:ext>
            </a:extLst>
          </p:cNvPr>
          <p:cNvGrpSpPr/>
          <p:nvPr/>
        </p:nvGrpSpPr>
        <p:grpSpPr>
          <a:xfrm rot="5400000">
            <a:off x="7267495" y="3299570"/>
            <a:ext cx="4394571" cy="1223163"/>
            <a:chOff x="1808063" y="4294338"/>
            <a:chExt cx="2708884" cy="721817"/>
          </a:xfrm>
        </p:grpSpPr>
        <p:sp>
          <p:nvSpPr>
            <p:cNvPr id="21" name="Google Shape;8819;p90">
              <a:extLst>
                <a:ext uri="{FF2B5EF4-FFF2-40B4-BE49-F238E27FC236}">
                  <a16:creationId xmlns:a16="http://schemas.microsoft.com/office/drawing/2014/main" id="{74421BD3-627B-4D2C-AB4A-FBAC497E85FA}"/>
                </a:ext>
              </a:extLst>
            </p:cNvPr>
            <p:cNvSpPr/>
            <p:nvPr/>
          </p:nvSpPr>
          <p:spPr>
            <a:xfrm>
              <a:off x="1906300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2" name="Google Shape;8820;p90">
              <a:extLst>
                <a:ext uri="{FF2B5EF4-FFF2-40B4-BE49-F238E27FC236}">
                  <a16:creationId xmlns:a16="http://schemas.microsoft.com/office/drawing/2014/main" id="{F32C4798-DEEB-497E-A4C6-56307B3A91AD}"/>
                </a:ext>
              </a:extLst>
            </p:cNvPr>
            <p:cNvSpPr/>
            <p:nvPr/>
          </p:nvSpPr>
          <p:spPr>
            <a:xfrm>
              <a:off x="379503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3" name="Google Shape;8821;p90">
              <a:extLst>
                <a:ext uri="{FF2B5EF4-FFF2-40B4-BE49-F238E27FC236}">
                  <a16:creationId xmlns:a16="http://schemas.microsoft.com/office/drawing/2014/main" id="{F488B819-C86C-4661-AB8C-A21AE238AAC9}"/>
                </a:ext>
              </a:extLst>
            </p:cNvPr>
            <p:cNvSpPr/>
            <p:nvPr/>
          </p:nvSpPr>
          <p:spPr>
            <a:xfrm>
              <a:off x="3133137" y="4294338"/>
              <a:ext cx="721729" cy="360865"/>
            </a:xfrm>
            <a:custGeom>
              <a:avLst/>
              <a:gdLst/>
              <a:ahLst/>
              <a:cxnLst/>
              <a:rect l="l" t="t" r="r" b="b"/>
              <a:pathLst>
                <a:path w="7902" h="3951" extrusionOk="0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4" name="Google Shape;8822;p90">
              <a:extLst>
                <a:ext uri="{FF2B5EF4-FFF2-40B4-BE49-F238E27FC236}">
                  <a16:creationId xmlns:a16="http://schemas.microsoft.com/office/drawing/2014/main" id="{ACA54B8E-AF0F-49D8-92CB-B5C2A83B9482}"/>
                </a:ext>
              </a:extLst>
            </p:cNvPr>
            <p:cNvSpPr/>
            <p:nvPr/>
          </p:nvSpPr>
          <p:spPr>
            <a:xfrm>
              <a:off x="1808063" y="4294338"/>
              <a:ext cx="722460" cy="362052"/>
            </a:xfrm>
            <a:custGeom>
              <a:avLst/>
              <a:gdLst/>
              <a:ahLst/>
              <a:cxnLst/>
              <a:rect l="l" t="t" r="r" b="b"/>
              <a:pathLst>
                <a:path w="7910" h="3964" extrusionOk="0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5" name="Google Shape;8823;p90">
              <a:extLst>
                <a:ext uri="{FF2B5EF4-FFF2-40B4-BE49-F238E27FC236}">
                  <a16:creationId xmlns:a16="http://schemas.microsoft.com/office/drawing/2014/main" id="{F083F0FB-E20E-4567-8F21-80B456CD326C}"/>
                </a:ext>
              </a:extLst>
            </p:cNvPr>
            <p:cNvSpPr/>
            <p:nvPr/>
          </p:nvSpPr>
          <p:spPr>
            <a:xfrm>
              <a:off x="2470965" y="4655290"/>
              <a:ext cx="721912" cy="360865"/>
            </a:xfrm>
            <a:custGeom>
              <a:avLst/>
              <a:gdLst/>
              <a:ahLst/>
              <a:cxnLst/>
              <a:rect l="l" t="t" r="r" b="b"/>
              <a:pathLst>
                <a:path w="7904" h="3951" extrusionOk="0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7" name="Google Shape;8825;p90">
              <a:extLst>
                <a:ext uri="{FF2B5EF4-FFF2-40B4-BE49-F238E27FC236}">
                  <a16:creationId xmlns:a16="http://schemas.microsoft.com/office/drawing/2014/main" id="{26E89BF2-E46D-4FA0-85C4-5232152A347D}"/>
                </a:ext>
              </a:extLst>
            </p:cNvPr>
            <p:cNvSpPr/>
            <p:nvPr/>
          </p:nvSpPr>
          <p:spPr>
            <a:xfrm>
              <a:off x="2568813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8" name="Google Shape;8826;p90">
              <a:extLst>
                <a:ext uri="{FF2B5EF4-FFF2-40B4-BE49-F238E27FC236}">
                  <a16:creationId xmlns:a16="http://schemas.microsoft.com/office/drawing/2014/main" id="{51B87356-A919-4FC2-8B60-1CAB86223D69}"/>
                </a:ext>
              </a:extLst>
            </p:cNvPr>
            <p:cNvSpPr/>
            <p:nvPr/>
          </p:nvSpPr>
          <p:spPr>
            <a:xfrm>
              <a:off x="3231883" y="44231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29" name="Google Shape;8827;p90">
              <a:extLst>
                <a:ext uri="{FF2B5EF4-FFF2-40B4-BE49-F238E27FC236}">
                  <a16:creationId xmlns:a16="http://schemas.microsoft.com/office/drawing/2014/main" id="{C5EB3BCD-10EF-47CA-B835-B263CB2E2DDC}"/>
                </a:ext>
              </a:extLst>
            </p:cNvPr>
            <p:cNvSpPr/>
            <p:nvPr/>
          </p:nvSpPr>
          <p:spPr>
            <a:xfrm>
              <a:off x="3894395" y="4351427"/>
              <a:ext cx="526025" cy="525979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7DFE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21EEDBA-9DE6-4F7E-A061-B6E8BC92AC84}"/>
              </a:ext>
            </a:extLst>
          </p:cNvPr>
          <p:cNvSpPr txBox="1"/>
          <p:nvPr/>
        </p:nvSpPr>
        <p:spPr>
          <a:xfrm>
            <a:off x="6465379" y="1688793"/>
            <a:ext cx="25510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/>
              <a:t>Status</a:t>
            </a:r>
            <a:r>
              <a:rPr lang="en-GB" sz="10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Assign 0 where values are ‘X’ or ‘C’.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Take the mean value per month for every id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000" dirty="0"/>
              <a:t>Classify as non-approval values where debts are overdue for over 60 days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9F24E45-6CFD-4220-AE45-27FAB141DF38}"/>
              </a:ext>
            </a:extLst>
          </p:cNvPr>
          <p:cNvSpPr txBox="1"/>
          <p:nvPr/>
        </p:nvSpPr>
        <p:spPr>
          <a:xfrm>
            <a:off x="6979230" y="4211104"/>
            <a:ext cx="1947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/>
              <a:t>Days (Birth, Employed)</a:t>
            </a:r>
            <a:r>
              <a:rPr lang="en-GB" sz="1000" dirty="0"/>
              <a:t> </a:t>
            </a:r>
          </a:p>
          <a:p>
            <a:r>
              <a:rPr lang="en-GB" sz="1000" dirty="0"/>
              <a:t>      Convert days into years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A11A57-73FF-4263-85F7-4C36986785A4}"/>
              </a:ext>
            </a:extLst>
          </p:cNvPr>
          <p:cNvSpPr txBox="1"/>
          <p:nvPr/>
        </p:nvSpPr>
        <p:spPr>
          <a:xfrm>
            <a:off x="3621056" y="4396006"/>
            <a:ext cx="30134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/>
              <a:t>Discretization</a:t>
            </a:r>
          </a:p>
          <a:p>
            <a:pPr algn="ctr"/>
            <a:r>
              <a:rPr lang="en-GB" sz="1000" dirty="0" err="1"/>
              <a:t>KBinsDiscretizer</a:t>
            </a:r>
            <a:r>
              <a:rPr lang="en-GB" sz="1000" dirty="0"/>
              <a:t> is applied in: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dirty="0"/>
              <a:t> family members </a:t>
            </a:r>
            <a:r>
              <a:rPr lang="el-GR" sz="1000" dirty="0"/>
              <a:t>(</a:t>
            </a:r>
            <a:r>
              <a:rPr lang="en-GB" sz="1000" dirty="0"/>
              <a:t>Create 3 clusters</a:t>
            </a:r>
            <a:r>
              <a:rPr lang="el-GR" sz="1000" dirty="0"/>
              <a:t>)</a:t>
            </a:r>
            <a:r>
              <a:rPr lang="en-GB" sz="1000" dirty="0"/>
              <a:t> 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dirty="0"/>
              <a:t>number of children (Create 3 clusters)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dirty="0"/>
              <a:t>Income (Create 10 clusters)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dirty="0"/>
              <a:t>Age (Create 3 clusters)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dirty="0"/>
              <a:t>Years employed (Create 10 clusters)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BA2CA7-9467-419F-B428-20E5A1D164CD}"/>
              </a:ext>
            </a:extLst>
          </p:cNvPr>
          <p:cNvSpPr txBox="1"/>
          <p:nvPr/>
        </p:nvSpPr>
        <p:spPr>
          <a:xfrm>
            <a:off x="4025026" y="5542597"/>
            <a:ext cx="22055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/>
              <a:t>Ordinal Encoding</a:t>
            </a:r>
            <a:r>
              <a:rPr lang="en-GB" sz="1000" dirty="0"/>
              <a:t> </a:t>
            </a:r>
          </a:p>
          <a:p>
            <a:pPr algn="ctr"/>
            <a:r>
              <a:rPr lang="en-GB" sz="1000" dirty="0"/>
              <a:t>Applied in binary features (Gender, </a:t>
            </a:r>
            <a:r>
              <a:rPr lang="en-GB" sz="1000" dirty="0" err="1"/>
              <a:t>flag_car</a:t>
            </a:r>
            <a:r>
              <a:rPr lang="en-GB" sz="1000" dirty="0"/>
              <a:t> and flag own realty) and in the categorical features to convert text into values.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2CFBB2-7EE4-4455-A3C1-D89278445A8B}"/>
              </a:ext>
            </a:extLst>
          </p:cNvPr>
          <p:cNvSpPr txBox="1"/>
          <p:nvPr/>
        </p:nvSpPr>
        <p:spPr>
          <a:xfrm>
            <a:off x="9979621" y="2759446"/>
            <a:ext cx="22645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/>
              <a:t>Occupation</a:t>
            </a:r>
            <a:r>
              <a:rPr lang="en-GB" sz="1000" dirty="0"/>
              <a:t> </a:t>
            </a:r>
          </a:p>
          <a:p>
            <a:r>
              <a:rPr lang="en-GB" sz="1000" dirty="0"/>
              <a:t>Create 4 clusters for occupation type as follows: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dirty="0"/>
              <a:t>Lower 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dirty="0"/>
              <a:t>Medium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dirty="0"/>
              <a:t>Higher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GB" sz="1000" dirty="0"/>
              <a:t>Manager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A5165E-37EF-4A50-A51E-D072F0CDC22B}"/>
              </a:ext>
            </a:extLst>
          </p:cNvPr>
          <p:cNvSpPr txBox="1"/>
          <p:nvPr/>
        </p:nvSpPr>
        <p:spPr>
          <a:xfrm>
            <a:off x="2169561" y="5689414"/>
            <a:ext cx="1126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Feature transformation &amp; Scaling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E5CA341-F05A-4A82-ADA6-7CE7819ABF89}"/>
              </a:ext>
            </a:extLst>
          </p:cNvPr>
          <p:cNvSpPr txBox="1"/>
          <p:nvPr/>
        </p:nvSpPr>
        <p:spPr>
          <a:xfrm>
            <a:off x="2145018" y="4410749"/>
            <a:ext cx="112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Imputation Techniques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F0B1EB-0938-4802-BD77-E3E25EA94337}"/>
              </a:ext>
            </a:extLst>
          </p:cNvPr>
          <p:cNvSpPr txBox="1"/>
          <p:nvPr/>
        </p:nvSpPr>
        <p:spPr>
          <a:xfrm>
            <a:off x="2139754" y="3061188"/>
            <a:ext cx="112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Dealing with Outliers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EA6BC7-1A75-45DE-8605-967DE0FDFC1A}"/>
              </a:ext>
            </a:extLst>
          </p:cNvPr>
          <p:cNvSpPr txBox="1"/>
          <p:nvPr/>
        </p:nvSpPr>
        <p:spPr>
          <a:xfrm>
            <a:off x="2140472" y="1675546"/>
            <a:ext cx="112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Dealing with duplicate values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E4A05C-D118-48C9-A07F-B78A0389A86A}"/>
              </a:ext>
            </a:extLst>
          </p:cNvPr>
          <p:cNvSpPr txBox="1"/>
          <p:nvPr/>
        </p:nvSpPr>
        <p:spPr>
          <a:xfrm>
            <a:off x="10160362" y="4852318"/>
            <a:ext cx="1947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b="1" u="sng" dirty="0"/>
              <a:t>PCA</a:t>
            </a:r>
            <a:r>
              <a:rPr lang="en-GB" sz="1000" dirty="0"/>
              <a:t> </a:t>
            </a:r>
          </a:p>
          <a:p>
            <a:pPr algn="ctr"/>
            <a:r>
              <a:rPr lang="en-GB" sz="1000" dirty="0"/>
              <a:t>      Principal Component Analysis performed in the final data set after the application of feature transformation. The first 30, 10 and 7 principal components were kept for future use.</a:t>
            </a:r>
          </a:p>
        </p:txBody>
      </p:sp>
    </p:spTree>
    <p:extLst>
      <p:ext uri="{BB962C8B-B14F-4D97-AF65-F5344CB8AC3E}">
        <p14:creationId xmlns:p14="http://schemas.microsoft.com/office/powerpoint/2010/main" val="2564442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D40BF9-69D9-41D8-B6F4-1C749562684B}"/>
              </a:ext>
            </a:extLst>
          </p:cNvPr>
          <p:cNvSpPr/>
          <p:nvPr/>
        </p:nvSpPr>
        <p:spPr>
          <a:xfrm>
            <a:off x="134365" y="157585"/>
            <a:ext cx="4629873" cy="69448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Feature Selection</a:t>
            </a:r>
          </a:p>
        </p:txBody>
      </p:sp>
      <p:grpSp>
        <p:nvGrpSpPr>
          <p:cNvPr id="5" name="Google Shape;8661;p90">
            <a:extLst>
              <a:ext uri="{FF2B5EF4-FFF2-40B4-BE49-F238E27FC236}">
                <a16:creationId xmlns:a16="http://schemas.microsoft.com/office/drawing/2014/main" id="{8EED1CA7-FE3C-4B8C-AB2E-E2702AA8F626}"/>
              </a:ext>
            </a:extLst>
          </p:cNvPr>
          <p:cNvGrpSpPr/>
          <p:nvPr/>
        </p:nvGrpSpPr>
        <p:grpSpPr>
          <a:xfrm>
            <a:off x="467484" y="2759731"/>
            <a:ext cx="6771892" cy="3908397"/>
            <a:chOff x="3530532" y="1558518"/>
            <a:chExt cx="1126086" cy="644398"/>
          </a:xfrm>
        </p:grpSpPr>
        <p:grpSp>
          <p:nvGrpSpPr>
            <p:cNvPr id="6" name="Google Shape;8662;p90">
              <a:extLst>
                <a:ext uri="{FF2B5EF4-FFF2-40B4-BE49-F238E27FC236}">
                  <a16:creationId xmlns:a16="http://schemas.microsoft.com/office/drawing/2014/main" id="{61DF671B-446E-4891-8F05-04EF3646C5A4}"/>
                </a:ext>
              </a:extLst>
            </p:cNvPr>
            <p:cNvGrpSpPr/>
            <p:nvPr/>
          </p:nvGrpSpPr>
          <p:grpSpPr>
            <a:xfrm>
              <a:off x="3720318" y="1857562"/>
              <a:ext cx="528025" cy="0"/>
              <a:chOff x="3720318" y="1857562"/>
              <a:chExt cx="528025" cy="0"/>
            </a:xfrm>
          </p:grpSpPr>
          <p:cxnSp>
            <p:nvCxnSpPr>
              <p:cNvPr id="24" name="Google Shape;8665;p90">
                <a:extLst>
                  <a:ext uri="{FF2B5EF4-FFF2-40B4-BE49-F238E27FC236}">
                    <a16:creationId xmlns:a16="http://schemas.microsoft.com/office/drawing/2014/main" id="{99C73DED-00D6-47A2-8710-9C436698ED47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8666;p90">
                <a:extLst>
                  <a:ext uri="{FF2B5EF4-FFF2-40B4-BE49-F238E27FC236}">
                    <a16:creationId xmlns:a16="http://schemas.microsoft.com/office/drawing/2014/main" id="{D45FD12E-DEDE-4AA3-A7E4-DEA2BDECAEB0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" name="Google Shape;8668;p90">
              <a:extLst>
                <a:ext uri="{FF2B5EF4-FFF2-40B4-BE49-F238E27FC236}">
                  <a16:creationId xmlns:a16="http://schemas.microsoft.com/office/drawing/2014/main" id="{B8D2050C-F2A1-4311-AE21-09BDEAA64750}"/>
                </a:ext>
              </a:extLst>
            </p:cNvPr>
            <p:cNvGrpSpPr/>
            <p:nvPr/>
          </p:nvGrpSpPr>
          <p:grpSpPr>
            <a:xfrm>
              <a:off x="3567462" y="1558519"/>
              <a:ext cx="489699" cy="213453"/>
              <a:chOff x="3567462" y="1558519"/>
              <a:chExt cx="489699" cy="213453"/>
            </a:xfrm>
          </p:grpSpPr>
          <p:cxnSp>
            <p:nvCxnSpPr>
              <p:cNvPr id="21" name="Google Shape;8669;p90">
                <a:extLst>
                  <a:ext uri="{FF2B5EF4-FFF2-40B4-BE49-F238E27FC236}">
                    <a16:creationId xmlns:a16="http://schemas.microsoft.com/office/drawing/2014/main" id="{07094DF6-0B04-44B0-A4A9-B920B2445310}"/>
                  </a:ext>
                </a:extLst>
              </p:cNvPr>
              <p:cNvCxnSpPr>
                <a:cxnSpLocks/>
                <a:stCxn id="8" idx="0"/>
              </p:cNvCxnSpPr>
              <p:nvPr/>
            </p:nvCxnSpPr>
            <p:spPr>
              <a:xfrm flipV="1">
                <a:off x="3624432" y="1716130"/>
                <a:ext cx="0" cy="558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Google Shape;8670;p90">
                <a:extLst>
                  <a:ext uri="{FF2B5EF4-FFF2-40B4-BE49-F238E27FC236}">
                    <a16:creationId xmlns:a16="http://schemas.microsoft.com/office/drawing/2014/main" id="{8A883C14-12B2-4ADA-8E9C-89AB82F86093}"/>
                  </a:ext>
                </a:extLst>
              </p:cNvPr>
              <p:cNvSpPr/>
              <p:nvPr/>
            </p:nvSpPr>
            <p:spPr>
              <a:xfrm>
                <a:off x="3567462" y="1558519"/>
                <a:ext cx="489699" cy="157612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l-G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</p:grpSp>
        <p:sp>
          <p:nvSpPr>
            <p:cNvPr id="8" name="Google Shape;8671;p90">
              <a:extLst>
                <a:ext uri="{FF2B5EF4-FFF2-40B4-BE49-F238E27FC236}">
                  <a16:creationId xmlns:a16="http://schemas.microsoft.com/office/drawing/2014/main" id="{35F7725C-93AE-4F89-A5A7-3B88824C49DD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sp>
          <p:nvSpPr>
            <p:cNvPr id="9" name="Google Shape;8672;p90">
              <a:extLst>
                <a:ext uri="{FF2B5EF4-FFF2-40B4-BE49-F238E27FC236}">
                  <a16:creationId xmlns:a16="http://schemas.microsoft.com/office/drawing/2014/main" id="{DB1D8028-3F07-46F1-822D-4FB6D439F9B5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  <p:grpSp>
          <p:nvGrpSpPr>
            <p:cNvPr id="10" name="Google Shape;8673;p90">
              <a:extLst>
                <a:ext uri="{FF2B5EF4-FFF2-40B4-BE49-F238E27FC236}">
                  <a16:creationId xmlns:a16="http://schemas.microsoft.com/office/drawing/2014/main" id="{5260C624-7B45-492B-906C-DECF56F6F436}"/>
                </a:ext>
              </a:extLst>
            </p:cNvPr>
            <p:cNvGrpSpPr/>
            <p:nvPr/>
          </p:nvGrpSpPr>
          <p:grpSpPr>
            <a:xfrm>
              <a:off x="3692280" y="1967009"/>
              <a:ext cx="523234" cy="235907"/>
              <a:chOff x="3692280" y="1967009"/>
              <a:chExt cx="523234" cy="235907"/>
            </a:xfrm>
          </p:grpSpPr>
          <p:cxnSp>
            <p:nvCxnSpPr>
              <p:cNvPr id="19" name="Google Shape;8674;p90">
                <a:extLst>
                  <a:ext uri="{FF2B5EF4-FFF2-40B4-BE49-F238E27FC236}">
                    <a16:creationId xmlns:a16="http://schemas.microsoft.com/office/drawing/2014/main" id="{0F3C23E2-1231-458E-B7C2-D2BF2003F603}"/>
                  </a:ext>
                </a:extLst>
              </p:cNvPr>
              <p:cNvCxnSpPr>
                <a:cxnSpLocks/>
                <a:endCxn id="9" idx="4"/>
              </p:cNvCxnSpPr>
              <p:nvPr/>
            </p:nvCxnSpPr>
            <p:spPr>
              <a:xfrm flipH="1" flipV="1">
                <a:off x="3985469" y="1967009"/>
                <a:ext cx="0" cy="52747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8675;p90">
                <a:extLst>
                  <a:ext uri="{FF2B5EF4-FFF2-40B4-BE49-F238E27FC236}">
                    <a16:creationId xmlns:a16="http://schemas.microsoft.com/office/drawing/2014/main" id="{AC295A0C-B95F-430C-B7CC-8FA945FB0D3B}"/>
                  </a:ext>
                </a:extLst>
              </p:cNvPr>
              <p:cNvSpPr/>
              <p:nvPr/>
            </p:nvSpPr>
            <p:spPr>
              <a:xfrm>
                <a:off x="3692280" y="2019756"/>
                <a:ext cx="523234" cy="18316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l-G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</p:grpSp>
        <p:grpSp>
          <p:nvGrpSpPr>
            <p:cNvPr id="11" name="Google Shape;8676;p90">
              <a:extLst>
                <a:ext uri="{FF2B5EF4-FFF2-40B4-BE49-F238E27FC236}">
                  <a16:creationId xmlns:a16="http://schemas.microsoft.com/office/drawing/2014/main" id="{30BADBBB-F1D5-4C1F-BB2B-DA74242EEAB0}"/>
                </a:ext>
              </a:extLst>
            </p:cNvPr>
            <p:cNvGrpSpPr/>
            <p:nvPr/>
          </p:nvGrpSpPr>
          <p:grpSpPr>
            <a:xfrm>
              <a:off x="4290828" y="1558518"/>
              <a:ext cx="365790" cy="213454"/>
              <a:chOff x="4290828" y="1558518"/>
              <a:chExt cx="365790" cy="213454"/>
            </a:xfrm>
          </p:grpSpPr>
          <p:cxnSp>
            <p:nvCxnSpPr>
              <p:cNvPr id="17" name="Google Shape;8677;p90">
                <a:extLst>
                  <a:ext uri="{FF2B5EF4-FFF2-40B4-BE49-F238E27FC236}">
                    <a16:creationId xmlns:a16="http://schemas.microsoft.com/office/drawing/2014/main" id="{A48E8EA4-05F7-49FC-97D4-D7CF231991E7}"/>
                  </a:ext>
                </a:extLst>
              </p:cNvPr>
              <p:cNvCxnSpPr>
                <a:cxnSpLocks/>
                <a:stCxn id="12" idx="0"/>
              </p:cNvCxnSpPr>
              <p:nvPr/>
            </p:nvCxnSpPr>
            <p:spPr>
              <a:xfrm flipV="1">
                <a:off x="4346506" y="1716130"/>
                <a:ext cx="0" cy="5584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8678;p90">
                <a:extLst>
                  <a:ext uri="{FF2B5EF4-FFF2-40B4-BE49-F238E27FC236}">
                    <a16:creationId xmlns:a16="http://schemas.microsoft.com/office/drawing/2014/main" id="{F6AB0CD6-98FA-40F5-A1A1-D1620EE4BAC3}"/>
                  </a:ext>
                </a:extLst>
              </p:cNvPr>
              <p:cNvSpPr/>
              <p:nvPr/>
            </p:nvSpPr>
            <p:spPr>
              <a:xfrm>
                <a:off x="4290828" y="1558518"/>
                <a:ext cx="365790" cy="157612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el-G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2400"/>
              </a:p>
            </p:txBody>
          </p:sp>
        </p:grpSp>
        <p:sp>
          <p:nvSpPr>
            <p:cNvPr id="12" name="Google Shape;8679;p90">
              <a:extLst>
                <a:ext uri="{FF2B5EF4-FFF2-40B4-BE49-F238E27FC236}">
                  <a16:creationId xmlns:a16="http://schemas.microsoft.com/office/drawing/2014/main" id="{C87EA81C-FCB3-46E4-82C5-CDAF5B8A0A8B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DC1DFFC-87E7-48D3-8AE9-50CF3B07BDF3}"/>
              </a:ext>
            </a:extLst>
          </p:cNvPr>
          <p:cNvSpPr txBox="1"/>
          <p:nvPr/>
        </p:nvSpPr>
        <p:spPr>
          <a:xfrm>
            <a:off x="365394" y="1074430"/>
            <a:ext cx="4221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Feature Selection is applied </a:t>
            </a:r>
            <a:r>
              <a:rPr lang="en-GB" sz="1100" b="1" u="sng" dirty="0"/>
              <a:t>before dealing with imbalanced data</a:t>
            </a:r>
            <a:r>
              <a:rPr lang="en-GB" sz="1100" b="1" dirty="0"/>
              <a:t> </a:t>
            </a:r>
            <a:r>
              <a:rPr lang="en-GB" sz="1100" dirty="0"/>
              <a:t>set because we want independence among the variables and after the application of oversampling the independence will not hold. However , with </a:t>
            </a:r>
            <a:r>
              <a:rPr lang="en-GB" sz="1100" dirty="0" err="1"/>
              <a:t>undersampling</a:t>
            </a:r>
            <a:r>
              <a:rPr lang="en-GB" sz="1100" dirty="0"/>
              <a:t> it might go either way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E14835-3DC1-4CA0-AF62-E6DB2DF3AE17}"/>
              </a:ext>
            </a:extLst>
          </p:cNvPr>
          <p:cNvSpPr txBox="1"/>
          <p:nvPr/>
        </p:nvSpPr>
        <p:spPr>
          <a:xfrm>
            <a:off x="386248" y="4372862"/>
            <a:ext cx="12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Filter </a:t>
            </a:r>
          </a:p>
          <a:p>
            <a:pPr algn="ctr"/>
            <a:r>
              <a:rPr lang="en-GB" sz="1200" dirty="0"/>
              <a:t>methods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6B5ED6-F503-473F-978E-90A619FA8289}"/>
              </a:ext>
            </a:extLst>
          </p:cNvPr>
          <p:cNvSpPr txBox="1"/>
          <p:nvPr/>
        </p:nvSpPr>
        <p:spPr>
          <a:xfrm>
            <a:off x="2584237" y="4423382"/>
            <a:ext cx="12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Wrapper </a:t>
            </a:r>
          </a:p>
          <a:p>
            <a:pPr algn="ctr"/>
            <a:r>
              <a:rPr lang="en-GB" sz="1200" dirty="0"/>
              <a:t>methods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FA37E-0AEE-436B-9781-E356C0BC2DEC}"/>
              </a:ext>
            </a:extLst>
          </p:cNvPr>
          <p:cNvSpPr txBox="1"/>
          <p:nvPr/>
        </p:nvSpPr>
        <p:spPr>
          <a:xfrm>
            <a:off x="4764508" y="4423382"/>
            <a:ext cx="1258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Embedded </a:t>
            </a:r>
          </a:p>
          <a:p>
            <a:pPr algn="ctr"/>
            <a:r>
              <a:rPr lang="en-GB" sz="1200" dirty="0"/>
              <a:t>methods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BEA3BA-30FA-465C-B68D-D58F8C12DE75}"/>
              </a:ext>
            </a:extLst>
          </p:cNvPr>
          <p:cNvSpPr txBox="1"/>
          <p:nvPr/>
        </p:nvSpPr>
        <p:spPr>
          <a:xfrm>
            <a:off x="776060" y="2827608"/>
            <a:ext cx="277189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The </a:t>
            </a:r>
            <a:r>
              <a:rPr lang="en-GB" sz="1100" b="0" i="0" dirty="0">
                <a:effectLst/>
              </a:rPr>
              <a:t>Statistical filter method of </a:t>
            </a:r>
            <a:r>
              <a:rPr lang="en-GB" sz="1100" b="1" i="0" u="sng" dirty="0">
                <a:effectLst/>
              </a:rPr>
              <a:t>mutual information</a:t>
            </a:r>
            <a:r>
              <a:rPr lang="en-GB" sz="1100" b="0" i="0" dirty="0">
                <a:effectLst/>
              </a:rPr>
              <a:t> was used in the dataset features, witch measures the mutual dependence of two variables.</a:t>
            </a:r>
          </a:p>
          <a:p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82D5AA-F313-456E-9508-3E81A48F930D}"/>
              </a:ext>
            </a:extLst>
          </p:cNvPr>
          <p:cNvSpPr txBox="1"/>
          <p:nvPr/>
        </p:nvSpPr>
        <p:spPr>
          <a:xfrm>
            <a:off x="1489160" y="5643319"/>
            <a:ext cx="31154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The </a:t>
            </a:r>
            <a:r>
              <a:rPr lang="en-GB" sz="1100" b="1" u="sng" dirty="0"/>
              <a:t>Recursive feature elimination </a:t>
            </a:r>
            <a:r>
              <a:rPr lang="en-GB" sz="1100" dirty="0"/>
              <a:t>was used in the dataset with the SVC as an estimator  and f1 (harmonical mean of precision &amp; recall ) as the scoring since we have an extreme imbalanced data set.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7C7827-A1CA-4186-908E-B53F2401E783}"/>
              </a:ext>
            </a:extLst>
          </p:cNvPr>
          <p:cNvSpPr txBox="1"/>
          <p:nvPr/>
        </p:nvSpPr>
        <p:spPr>
          <a:xfrm>
            <a:off x="5103887" y="2865390"/>
            <a:ext cx="21997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dirty="0" err="1">
                <a:effectLst/>
              </a:rPr>
              <a:t>Extratree</a:t>
            </a:r>
            <a:r>
              <a:rPr lang="en-GB" sz="1100" dirty="0"/>
              <a:t> Classifier was used in the dataset, from which Feature importance was extracted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674DB73-9797-4937-9019-032488EB0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369" y="666956"/>
            <a:ext cx="4473328" cy="439686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AE93A2B-523D-4707-9707-F1F21BF711B8}"/>
              </a:ext>
            </a:extLst>
          </p:cNvPr>
          <p:cNvSpPr txBox="1"/>
          <p:nvPr/>
        </p:nvSpPr>
        <p:spPr>
          <a:xfrm>
            <a:off x="8248753" y="5622707"/>
            <a:ext cx="1602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Feature selection applied both in original dataset and in the principal components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7185FE2-9F0A-4DA7-9013-CCCF39FB5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8449"/>
          <a:stretch/>
        </p:blipFill>
        <p:spPr>
          <a:xfrm>
            <a:off x="10325062" y="5340909"/>
            <a:ext cx="853514" cy="134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03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471772-E57F-4CD9-9241-D264A2F78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CC7E9E-3FF6-4189-9B36-995A779F3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DB18516-8411-4EEA-A965-8097B040D05B}"/>
              </a:ext>
            </a:extLst>
          </p:cNvPr>
          <p:cNvSpPr/>
          <p:nvPr/>
        </p:nvSpPr>
        <p:spPr>
          <a:xfrm>
            <a:off x="321564" y="384081"/>
            <a:ext cx="4629873" cy="69448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Model Selection</a:t>
            </a:r>
          </a:p>
        </p:txBody>
      </p:sp>
      <p:grpSp>
        <p:nvGrpSpPr>
          <p:cNvPr id="7" name="Google Shape;8764;p90">
            <a:extLst>
              <a:ext uri="{FF2B5EF4-FFF2-40B4-BE49-F238E27FC236}">
                <a16:creationId xmlns:a16="http://schemas.microsoft.com/office/drawing/2014/main" id="{AF43D884-7FC3-4DDB-92B8-84E94472CDD3}"/>
              </a:ext>
            </a:extLst>
          </p:cNvPr>
          <p:cNvGrpSpPr/>
          <p:nvPr/>
        </p:nvGrpSpPr>
        <p:grpSpPr>
          <a:xfrm>
            <a:off x="4213187" y="1142603"/>
            <a:ext cx="7298092" cy="4932248"/>
            <a:chOff x="803162" y="2667727"/>
            <a:chExt cx="1411906" cy="633611"/>
          </a:xfrm>
        </p:grpSpPr>
        <p:cxnSp>
          <p:nvCxnSpPr>
            <p:cNvPr id="9" name="Google Shape;8765;p90">
              <a:extLst>
                <a:ext uri="{FF2B5EF4-FFF2-40B4-BE49-F238E27FC236}">
                  <a16:creationId xmlns:a16="http://schemas.microsoft.com/office/drawing/2014/main" id="{16C8C505-072E-497D-8E80-22DEE055FB1F}"/>
                </a:ext>
              </a:extLst>
            </p:cNvPr>
            <p:cNvCxnSpPr>
              <a:stCxn id="22" idx="2"/>
              <a:endCxn id="20" idx="0"/>
            </p:cNvCxnSpPr>
            <p:nvPr/>
          </p:nvCxnSpPr>
          <p:spPr>
            <a:xfrm rot="-5400000" flipH="1">
              <a:off x="1629114" y="2672827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8768;p90">
              <a:extLst>
                <a:ext uri="{FF2B5EF4-FFF2-40B4-BE49-F238E27FC236}">
                  <a16:creationId xmlns:a16="http://schemas.microsoft.com/office/drawing/2014/main" id="{009ECADC-D44A-48CA-9CA8-B0E1474E73F3}"/>
                </a:ext>
              </a:extLst>
            </p:cNvPr>
            <p:cNvCxnSpPr>
              <a:stCxn id="21" idx="0"/>
              <a:endCxn id="22" idx="2"/>
            </p:cNvCxnSpPr>
            <p:nvPr/>
          </p:nvCxnSpPr>
          <p:spPr>
            <a:xfrm rot="-5400000">
              <a:off x="1259830" y="2672682"/>
              <a:ext cx="129300" cy="3693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8770;p90">
              <a:extLst>
                <a:ext uri="{FF2B5EF4-FFF2-40B4-BE49-F238E27FC236}">
                  <a16:creationId xmlns:a16="http://schemas.microsoft.com/office/drawing/2014/main" id="{85C657E3-80B3-4ADA-A6B9-AA236E520729}"/>
                </a:ext>
              </a:extLst>
            </p:cNvPr>
            <p:cNvCxnSpPr>
              <a:stCxn id="21" idx="2"/>
              <a:endCxn id="17" idx="0"/>
            </p:cNvCxnSpPr>
            <p:nvPr/>
          </p:nvCxnSpPr>
          <p:spPr>
            <a:xfrm rot="-5400000" flipH="1">
              <a:off x="1163380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8772;p90">
              <a:extLst>
                <a:ext uri="{FF2B5EF4-FFF2-40B4-BE49-F238E27FC236}">
                  <a16:creationId xmlns:a16="http://schemas.microsoft.com/office/drawing/2014/main" id="{3870D3B3-7CDA-4AB2-A79A-52533E795523}"/>
                </a:ext>
              </a:extLst>
            </p:cNvPr>
            <p:cNvCxnSpPr>
              <a:stCxn id="16" idx="0"/>
              <a:endCxn id="21" idx="2"/>
            </p:cNvCxnSpPr>
            <p:nvPr/>
          </p:nvCxnSpPr>
          <p:spPr>
            <a:xfrm rot="-5400000">
              <a:off x="987062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8774;p90">
              <a:extLst>
                <a:ext uri="{FF2B5EF4-FFF2-40B4-BE49-F238E27FC236}">
                  <a16:creationId xmlns:a16="http://schemas.microsoft.com/office/drawing/2014/main" id="{16BA5F65-7DF0-47F2-86FC-DA4189E2ACB0}"/>
                </a:ext>
              </a:extLst>
            </p:cNvPr>
            <p:cNvCxnSpPr>
              <a:stCxn id="20" idx="2"/>
              <a:endCxn id="19" idx="0"/>
            </p:cNvCxnSpPr>
            <p:nvPr/>
          </p:nvCxnSpPr>
          <p:spPr>
            <a:xfrm rot="-5400000" flipH="1">
              <a:off x="1901948" y="3023532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8776;p90">
              <a:extLst>
                <a:ext uri="{FF2B5EF4-FFF2-40B4-BE49-F238E27FC236}">
                  <a16:creationId xmlns:a16="http://schemas.microsoft.com/office/drawing/2014/main" id="{DC0E1004-8C76-43E7-AB01-CFEB4E5070FE}"/>
                </a:ext>
              </a:extLst>
            </p:cNvPr>
            <p:cNvCxnSpPr>
              <a:stCxn id="18" idx="0"/>
              <a:endCxn id="20" idx="2"/>
            </p:cNvCxnSpPr>
            <p:nvPr/>
          </p:nvCxnSpPr>
          <p:spPr>
            <a:xfrm rot="-5400000">
              <a:off x="1725631" y="3023388"/>
              <a:ext cx="129300" cy="176400"/>
            </a:xfrm>
            <a:prstGeom prst="bentConnector3">
              <a:avLst>
                <a:gd name="adj1" fmla="val 49963"/>
              </a:avLst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" name="Google Shape;8773;p90">
              <a:extLst>
                <a:ext uri="{FF2B5EF4-FFF2-40B4-BE49-F238E27FC236}">
                  <a16:creationId xmlns:a16="http://schemas.microsoft.com/office/drawing/2014/main" id="{5109F1AA-231E-43F6-8BB7-2BDE555F1DFB}"/>
                </a:ext>
              </a:extLst>
            </p:cNvPr>
            <p:cNvSpPr/>
            <p:nvPr/>
          </p:nvSpPr>
          <p:spPr>
            <a:xfrm>
              <a:off x="803162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17" name="Google Shape;8771;p90">
              <a:extLst>
                <a:ext uri="{FF2B5EF4-FFF2-40B4-BE49-F238E27FC236}">
                  <a16:creationId xmlns:a16="http://schemas.microsoft.com/office/drawing/2014/main" id="{2644F5E0-B0DA-4AE5-808B-CFF11212A523}"/>
                </a:ext>
              </a:extLst>
            </p:cNvPr>
            <p:cNvSpPr/>
            <p:nvPr/>
          </p:nvSpPr>
          <p:spPr>
            <a:xfrm>
              <a:off x="1155799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18" name="Google Shape;8777;p90">
              <a:extLst>
                <a:ext uri="{FF2B5EF4-FFF2-40B4-BE49-F238E27FC236}">
                  <a16:creationId xmlns:a16="http://schemas.microsoft.com/office/drawing/2014/main" id="{C99801C1-1CB8-4653-9CCD-49D32A31C43D}"/>
                </a:ext>
              </a:extLst>
            </p:cNvPr>
            <p:cNvSpPr/>
            <p:nvPr/>
          </p:nvSpPr>
          <p:spPr>
            <a:xfrm>
              <a:off x="1541731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19" name="Google Shape;8775;p90">
              <a:extLst>
                <a:ext uri="{FF2B5EF4-FFF2-40B4-BE49-F238E27FC236}">
                  <a16:creationId xmlns:a16="http://schemas.microsoft.com/office/drawing/2014/main" id="{7DD831E3-F418-4842-A2DE-E72DCB464216}"/>
                </a:ext>
              </a:extLst>
            </p:cNvPr>
            <p:cNvSpPr/>
            <p:nvPr/>
          </p:nvSpPr>
          <p:spPr>
            <a:xfrm>
              <a:off x="1894368" y="3176238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20" name="Google Shape;8767;p90">
              <a:extLst>
                <a:ext uri="{FF2B5EF4-FFF2-40B4-BE49-F238E27FC236}">
                  <a16:creationId xmlns:a16="http://schemas.microsoft.com/office/drawing/2014/main" id="{53C92027-9FBE-4A4C-9C49-295700AE9499}"/>
                </a:ext>
              </a:extLst>
            </p:cNvPr>
            <p:cNvSpPr/>
            <p:nvPr/>
          </p:nvSpPr>
          <p:spPr>
            <a:xfrm>
              <a:off x="1718048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21" name="Google Shape;8769;p90">
              <a:extLst>
                <a:ext uri="{FF2B5EF4-FFF2-40B4-BE49-F238E27FC236}">
                  <a16:creationId xmlns:a16="http://schemas.microsoft.com/office/drawing/2014/main" id="{72F7CB0F-CBD4-48D3-9E82-79F2A26E781B}"/>
                </a:ext>
              </a:extLst>
            </p:cNvPr>
            <p:cNvSpPr/>
            <p:nvPr/>
          </p:nvSpPr>
          <p:spPr>
            <a:xfrm>
              <a:off x="979480" y="2921982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22" name="Google Shape;8766;p90">
              <a:extLst>
                <a:ext uri="{FF2B5EF4-FFF2-40B4-BE49-F238E27FC236}">
                  <a16:creationId xmlns:a16="http://schemas.microsoft.com/office/drawing/2014/main" id="{8E9CB3E8-DA05-433B-A826-2E01EA7D4DA8}"/>
                </a:ext>
              </a:extLst>
            </p:cNvPr>
            <p:cNvSpPr/>
            <p:nvPr/>
          </p:nvSpPr>
          <p:spPr>
            <a:xfrm>
              <a:off x="1348764" y="2667727"/>
              <a:ext cx="320700" cy="125100"/>
            </a:xfrm>
            <a:prstGeom prst="roundRect">
              <a:avLst>
                <a:gd name="adj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el-G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sz="2400">
                <a:solidFill>
                  <a:srgbClr val="FFFFFF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95ADBB6-81CB-40A0-8977-763D1A7D1B7A}"/>
              </a:ext>
            </a:extLst>
          </p:cNvPr>
          <p:cNvSpPr txBox="1"/>
          <p:nvPr/>
        </p:nvSpPr>
        <p:spPr>
          <a:xfrm>
            <a:off x="1285919" y="1577731"/>
            <a:ext cx="2568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The data were split into three sets : </a:t>
            </a:r>
            <a:r>
              <a:rPr lang="en-GB" sz="1100" b="1" dirty="0"/>
              <a:t>train, validation and hold out </a:t>
            </a:r>
            <a:r>
              <a:rPr lang="en-GB" sz="1100" dirty="0"/>
              <a:t>(unseen test set)</a:t>
            </a:r>
          </a:p>
          <a:p>
            <a:pPr algn="just"/>
            <a:endParaRPr lang="en-GB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8C9B2F-6C6E-4FC6-8C99-605457E3335C}"/>
              </a:ext>
            </a:extLst>
          </p:cNvPr>
          <p:cNvSpPr txBox="1"/>
          <p:nvPr/>
        </p:nvSpPr>
        <p:spPr>
          <a:xfrm>
            <a:off x="1249433" y="2376620"/>
            <a:ext cx="2568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Dealing with imbalanced dataset: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/>
              <a:t>Use of SMOTE, ADASYN for oversampling.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GB" sz="1100" dirty="0"/>
              <a:t>Use of  Tomek Links, </a:t>
            </a:r>
            <a:r>
              <a:rPr lang="en-GB" sz="1100" dirty="0" err="1"/>
              <a:t>NearMiss</a:t>
            </a:r>
            <a:r>
              <a:rPr lang="en-GB" sz="1100" dirty="0"/>
              <a:t> and random </a:t>
            </a:r>
            <a:r>
              <a:rPr lang="en-GB" sz="1100" dirty="0" err="1"/>
              <a:t>undersampling</a:t>
            </a:r>
            <a:r>
              <a:rPr lang="en-GB" sz="1100" dirty="0"/>
              <a:t>.</a:t>
            </a:r>
          </a:p>
          <a:p>
            <a:pPr algn="just"/>
            <a:endParaRPr lang="en-GB" sz="11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3E9EF7-2E90-43A1-B98B-284CE006E359}"/>
              </a:ext>
            </a:extLst>
          </p:cNvPr>
          <p:cNvGrpSpPr/>
          <p:nvPr/>
        </p:nvGrpSpPr>
        <p:grpSpPr>
          <a:xfrm>
            <a:off x="420025" y="1519465"/>
            <a:ext cx="3513780" cy="760686"/>
            <a:chOff x="3925455" y="1191491"/>
            <a:chExt cx="4665410" cy="96981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493179E-D8AA-4D58-8ECE-59E6CF540812}"/>
                </a:ext>
              </a:extLst>
            </p:cNvPr>
            <p:cNvSpPr/>
            <p:nvPr/>
          </p:nvSpPr>
          <p:spPr>
            <a:xfrm>
              <a:off x="4895270" y="1191491"/>
              <a:ext cx="3695595" cy="9698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931CF5F-5CFC-4747-AC02-42966E712F3E}"/>
                </a:ext>
              </a:extLst>
            </p:cNvPr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0610465-69CC-46A9-AB35-D0DE3DBDFB2A}"/>
                  </a:ext>
                </a:extLst>
              </p:cNvPr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01</a:t>
                </a:r>
              </a:p>
            </p:txBody>
          </p:sp>
          <p:sp>
            <p:nvSpPr>
              <p:cNvPr id="44" name="Isosceles Triangle 43">
                <a:extLst>
                  <a:ext uri="{FF2B5EF4-FFF2-40B4-BE49-F238E27FC236}">
                    <a16:creationId xmlns:a16="http://schemas.microsoft.com/office/drawing/2014/main" id="{AD661EC4-215B-4A13-8829-6C21ABDC09D0}"/>
                  </a:ext>
                </a:extLst>
              </p:cNvPr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4B23DD-AB48-4C82-9561-3B0E24B524D1}"/>
              </a:ext>
            </a:extLst>
          </p:cNvPr>
          <p:cNvGrpSpPr/>
          <p:nvPr/>
        </p:nvGrpSpPr>
        <p:grpSpPr>
          <a:xfrm>
            <a:off x="418207" y="2518368"/>
            <a:ext cx="887704" cy="819263"/>
            <a:chOff x="3925455" y="1191491"/>
            <a:chExt cx="1178646" cy="96981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81E19F3-EB63-4BFA-8005-A8DBF8D75889}"/>
                </a:ext>
              </a:extLst>
            </p:cNvPr>
            <p:cNvSpPr/>
            <p:nvPr/>
          </p:nvSpPr>
          <p:spPr>
            <a:xfrm>
              <a:off x="3925455" y="1191491"/>
              <a:ext cx="969818" cy="96981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02</a:t>
              </a:r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6934E22-8893-484D-97C3-6ECC91730023}"/>
                </a:ext>
              </a:extLst>
            </p:cNvPr>
            <p:cNvSpPr/>
            <p:nvPr/>
          </p:nvSpPr>
          <p:spPr>
            <a:xfrm rot="5400000">
              <a:off x="4803124" y="1537059"/>
              <a:ext cx="323272" cy="27868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B71AC36-1A6D-40B5-B9E8-02F5E66595D4}"/>
              </a:ext>
            </a:extLst>
          </p:cNvPr>
          <p:cNvGrpSpPr/>
          <p:nvPr/>
        </p:nvGrpSpPr>
        <p:grpSpPr>
          <a:xfrm>
            <a:off x="418206" y="3567864"/>
            <a:ext cx="887704" cy="782197"/>
            <a:chOff x="3925455" y="1191491"/>
            <a:chExt cx="1178646" cy="96981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82FF3AA-99D3-44E1-852A-FAD896068FC8}"/>
                </a:ext>
              </a:extLst>
            </p:cNvPr>
            <p:cNvSpPr/>
            <p:nvPr/>
          </p:nvSpPr>
          <p:spPr>
            <a:xfrm>
              <a:off x="3925455" y="1191491"/>
              <a:ext cx="969818" cy="9698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03</a:t>
              </a: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09DF2780-F7AF-4A4E-8021-8317A66D0452}"/>
                </a:ext>
              </a:extLst>
            </p:cNvPr>
            <p:cNvSpPr/>
            <p:nvPr/>
          </p:nvSpPr>
          <p:spPr>
            <a:xfrm rot="5400000">
              <a:off x="4803124" y="1537059"/>
              <a:ext cx="323272" cy="27868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E751B9-0DB4-46B8-AE29-E2CE19E52CDD}"/>
              </a:ext>
            </a:extLst>
          </p:cNvPr>
          <p:cNvGrpSpPr/>
          <p:nvPr/>
        </p:nvGrpSpPr>
        <p:grpSpPr>
          <a:xfrm>
            <a:off x="418206" y="4587480"/>
            <a:ext cx="887704" cy="717872"/>
            <a:chOff x="3925455" y="1191491"/>
            <a:chExt cx="1178646" cy="96981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2674BDB-0CF5-4A12-A373-A84CC283FDA2}"/>
                </a:ext>
              </a:extLst>
            </p:cNvPr>
            <p:cNvSpPr/>
            <p:nvPr/>
          </p:nvSpPr>
          <p:spPr>
            <a:xfrm>
              <a:off x="3925455" y="1191491"/>
              <a:ext cx="969818" cy="96981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04</a:t>
              </a: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02D8142-B2F8-4B6B-8F53-761C1B2B6FBF}"/>
                </a:ext>
              </a:extLst>
            </p:cNvPr>
            <p:cNvSpPr/>
            <p:nvPr/>
          </p:nvSpPr>
          <p:spPr>
            <a:xfrm rot="5400000">
              <a:off x="4803124" y="1537059"/>
              <a:ext cx="323272" cy="278683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D127BF5-0A2B-4817-8619-E9F99BDE4233}"/>
              </a:ext>
            </a:extLst>
          </p:cNvPr>
          <p:cNvSpPr txBox="1"/>
          <p:nvPr/>
        </p:nvSpPr>
        <p:spPr>
          <a:xfrm>
            <a:off x="1330510" y="3360781"/>
            <a:ext cx="25681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Train various models using cross validation in train and validation datasets. Models used (Linear Regression, LDA, KNN, Decision Tree, Naïve Bayes, SVC, Random Forest, Gradient Boosting, XGB)  [f1_weighted used in scoring].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100" dirty="0"/>
          </a:p>
          <a:p>
            <a:pPr algn="just"/>
            <a:endParaRPr lang="en-GB" sz="11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B67C17-0CD0-44D8-BABE-4C4218A6B6F3}"/>
              </a:ext>
            </a:extLst>
          </p:cNvPr>
          <p:cNvGrpSpPr/>
          <p:nvPr/>
        </p:nvGrpSpPr>
        <p:grpSpPr>
          <a:xfrm>
            <a:off x="418206" y="5526313"/>
            <a:ext cx="887704" cy="717872"/>
            <a:chOff x="3925455" y="1191491"/>
            <a:chExt cx="1178646" cy="969818"/>
          </a:xfrm>
          <a:solidFill>
            <a:schemeClr val="tx2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18EB643-5EF0-44B5-864A-33001B693BB4}"/>
                </a:ext>
              </a:extLst>
            </p:cNvPr>
            <p:cNvSpPr/>
            <p:nvPr/>
          </p:nvSpPr>
          <p:spPr>
            <a:xfrm>
              <a:off x="3925455" y="1191491"/>
              <a:ext cx="969818" cy="9698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05</a:t>
              </a:r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625AB4F6-09DC-4BC5-AAD9-AB2A81D23B11}"/>
                </a:ext>
              </a:extLst>
            </p:cNvPr>
            <p:cNvSpPr/>
            <p:nvPr/>
          </p:nvSpPr>
          <p:spPr>
            <a:xfrm rot="5400000">
              <a:off x="4803124" y="1537059"/>
              <a:ext cx="323272" cy="27868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346D051-37CF-4886-87F6-39B88337D43E}"/>
              </a:ext>
            </a:extLst>
          </p:cNvPr>
          <p:cNvSpPr txBox="1"/>
          <p:nvPr/>
        </p:nvSpPr>
        <p:spPr>
          <a:xfrm>
            <a:off x="1270716" y="4658587"/>
            <a:ext cx="256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Hyperparameter tuning for the winner algorithm in order to achieve the best possible results.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100" dirty="0"/>
          </a:p>
          <a:p>
            <a:pPr algn="just"/>
            <a:endParaRPr lang="en-GB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5360C8-1178-42E4-A4C5-0767B148E0E1}"/>
              </a:ext>
            </a:extLst>
          </p:cNvPr>
          <p:cNvSpPr txBox="1"/>
          <p:nvPr/>
        </p:nvSpPr>
        <p:spPr>
          <a:xfrm>
            <a:off x="1270716" y="5559537"/>
            <a:ext cx="2568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100" dirty="0"/>
              <a:t>Final evaluation of the selected model using various metrics in order to achieve robustness.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GB" sz="1100" dirty="0"/>
          </a:p>
          <a:p>
            <a:pPr algn="just"/>
            <a:endParaRPr lang="en-GB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3845445-9691-465C-B3F6-3F086DB9D1E8}"/>
              </a:ext>
            </a:extLst>
          </p:cNvPr>
          <p:cNvSpPr txBox="1"/>
          <p:nvPr/>
        </p:nvSpPr>
        <p:spPr>
          <a:xfrm>
            <a:off x="7384066" y="1423842"/>
            <a:ext cx="95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Split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0C0506-C7AE-4079-AE27-66C9E2CC3F71}"/>
              </a:ext>
            </a:extLst>
          </p:cNvPr>
          <p:cNvSpPr txBox="1"/>
          <p:nvPr/>
        </p:nvSpPr>
        <p:spPr>
          <a:xfrm>
            <a:off x="5327697" y="3470622"/>
            <a:ext cx="12957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Oversampling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A9F0B2-7EE1-41B5-B50A-16D3FE307FBC}"/>
              </a:ext>
            </a:extLst>
          </p:cNvPr>
          <p:cNvSpPr txBox="1"/>
          <p:nvPr/>
        </p:nvSpPr>
        <p:spPr>
          <a:xfrm>
            <a:off x="9123147" y="3456582"/>
            <a:ext cx="1476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Undersampling</a:t>
            </a:r>
            <a:endParaRPr lang="en-GB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80D4B5-44AE-47C7-BA45-8D4E9C40DC19}"/>
              </a:ext>
            </a:extLst>
          </p:cNvPr>
          <p:cNvSpPr txBox="1"/>
          <p:nvPr/>
        </p:nvSpPr>
        <p:spPr>
          <a:xfrm>
            <a:off x="4600981" y="5436426"/>
            <a:ext cx="1553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All features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A45C43-55AA-4CD5-BFCE-1D4CE0D9F794}"/>
              </a:ext>
            </a:extLst>
          </p:cNvPr>
          <p:cNvSpPr txBox="1"/>
          <p:nvPr/>
        </p:nvSpPr>
        <p:spPr>
          <a:xfrm>
            <a:off x="8371242" y="5449440"/>
            <a:ext cx="1553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All features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EE8DAC-A672-4001-96EF-A2BD7EEC0BF3}"/>
              </a:ext>
            </a:extLst>
          </p:cNvPr>
          <p:cNvSpPr txBox="1"/>
          <p:nvPr/>
        </p:nvSpPr>
        <p:spPr>
          <a:xfrm>
            <a:off x="5890623" y="5305352"/>
            <a:ext cx="190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Selected features/</a:t>
            </a:r>
          </a:p>
          <a:p>
            <a:pPr algn="ctr"/>
            <a:r>
              <a:rPr lang="en-GB" sz="1200" dirty="0"/>
              <a:t>Principal components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EBC9AD-D674-47AD-BF08-2EF784F3E220}"/>
              </a:ext>
            </a:extLst>
          </p:cNvPr>
          <p:cNvSpPr txBox="1"/>
          <p:nvPr/>
        </p:nvSpPr>
        <p:spPr>
          <a:xfrm>
            <a:off x="9735234" y="5326929"/>
            <a:ext cx="1908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Selected features/</a:t>
            </a:r>
          </a:p>
          <a:p>
            <a:pPr algn="ctr"/>
            <a:r>
              <a:rPr lang="en-GB" sz="1200" dirty="0"/>
              <a:t>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3541925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{A9CE414E-867E-4EC8-95F1-E17810252D5F}tf11665031_win32</Template>
  <TotalTime>1504</TotalTime>
  <Words>1792</Words>
  <Application>Microsoft Office PowerPoint</Application>
  <PresentationFormat>Widescreen</PresentationFormat>
  <Paragraphs>215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Nova</vt:lpstr>
      <vt:lpstr>Arial Nova Light</vt:lpstr>
      <vt:lpstr>Calibri</vt:lpstr>
      <vt:lpstr>Catamaran</vt:lpstr>
      <vt:lpstr>Helvetica Neue</vt:lpstr>
      <vt:lpstr>Wingdings</vt:lpstr>
      <vt:lpstr>Wingdings 2</vt:lpstr>
      <vt:lpstr>SlateVTI</vt:lpstr>
      <vt:lpstr>Machine Learning Assignment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Nikolaos marios Tsarouchas</dc:creator>
  <cp:lastModifiedBy>Nikolaos marios Tsarouchas</cp:lastModifiedBy>
  <cp:revision>97</cp:revision>
  <dcterms:created xsi:type="dcterms:W3CDTF">2022-01-22T16:56:15Z</dcterms:created>
  <dcterms:modified xsi:type="dcterms:W3CDTF">2022-01-30T18:35:51Z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